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8"/>
  </p:notesMasterIdLst>
  <p:sldIdLst>
    <p:sldId id="494" r:id="rId2"/>
    <p:sldId id="417" r:id="rId3"/>
    <p:sldId id="416" r:id="rId4"/>
    <p:sldId id="418" r:id="rId5"/>
    <p:sldId id="419" r:id="rId6"/>
    <p:sldId id="420" r:id="rId7"/>
    <p:sldId id="421" r:id="rId8"/>
    <p:sldId id="435" r:id="rId9"/>
    <p:sldId id="422" r:id="rId10"/>
    <p:sldId id="423" r:id="rId11"/>
    <p:sldId id="424" r:id="rId12"/>
    <p:sldId id="425" r:id="rId13"/>
    <p:sldId id="426" r:id="rId14"/>
    <p:sldId id="427" r:id="rId15"/>
    <p:sldId id="428" r:id="rId16"/>
    <p:sldId id="429" r:id="rId17"/>
    <p:sldId id="431" r:id="rId18"/>
    <p:sldId id="432" r:id="rId19"/>
    <p:sldId id="433" r:id="rId20"/>
    <p:sldId id="436" r:id="rId21"/>
    <p:sldId id="437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45" r:id="rId30"/>
    <p:sldId id="446" r:id="rId31"/>
    <p:sldId id="447" r:id="rId32"/>
    <p:sldId id="448" r:id="rId33"/>
    <p:sldId id="449" r:id="rId34"/>
    <p:sldId id="450" r:id="rId35"/>
    <p:sldId id="451" r:id="rId36"/>
    <p:sldId id="452" r:id="rId37"/>
    <p:sldId id="453" r:id="rId38"/>
    <p:sldId id="454" r:id="rId39"/>
    <p:sldId id="456" r:id="rId40"/>
    <p:sldId id="457" r:id="rId41"/>
    <p:sldId id="458" r:id="rId42"/>
    <p:sldId id="459" r:id="rId43"/>
    <p:sldId id="460" r:id="rId44"/>
    <p:sldId id="461" r:id="rId45"/>
    <p:sldId id="462" r:id="rId46"/>
    <p:sldId id="463" r:id="rId47"/>
    <p:sldId id="464" r:id="rId48"/>
    <p:sldId id="465" r:id="rId49"/>
    <p:sldId id="466" r:id="rId50"/>
    <p:sldId id="467" r:id="rId51"/>
    <p:sldId id="468" r:id="rId52"/>
    <p:sldId id="469" r:id="rId53"/>
    <p:sldId id="470" r:id="rId54"/>
    <p:sldId id="471" r:id="rId55"/>
    <p:sldId id="472" r:id="rId56"/>
    <p:sldId id="473" r:id="rId57"/>
    <p:sldId id="474" r:id="rId58"/>
    <p:sldId id="475" r:id="rId59"/>
    <p:sldId id="476" r:id="rId60"/>
    <p:sldId id="477" r:id="rId61"/>
    <p:sldId id="478" r:id="rId62"/>
    <p:sldId id="479" r:id="rId63"/>
    <p:sldId id="480" r:id="rId64"/>
    <p:sldId id="481" r:id="rId65"/>
    <p:sldId id="482" r:id="rId66"/>
    <p:sldId id="483" r:id="rId67"/>
    <p:sldId id="484" r:id="rId68"/>
    <p:sldId id="485" r:id="rId69"/>
    <p:sldId id="486" r:id="rId70"/>
    <p:sldId id="487" r:id="rId71"/>
    <p:sldId id="488" r:id="rId72"/>
    <p:sldId id="489" r:id="rId73"/>
    <p:sldId id="490" r:id="rId74"/>
    <p:sldId id="491" r:id="rId75"/>
    <p:sldId id="492" r:id="rId76"/>
    <p:sldId id="493" r:id="rId7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55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oleObject2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5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oleObject26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oleObject" Target="../embeddings/oleObject27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oleObject28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oleObject29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oleObject30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oleObject3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oleObject32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oleObject33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oleObject34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oleObject35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oleObject36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oleObject37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oleObject38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oleObject39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oleObject" Target="../embeddings/oleObject40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oleObject41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oleObject42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oleObject" Target="../embeddings/oleObject43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oleObject44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oleObject" Target="../embeddings/oleObject45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oleObject46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oleObject47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oleObject48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oleObject49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oleObject50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oleObject51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oleObject52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oleObject53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oleObject54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oleObject55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oleObject" Target="../embeddings/oleObject56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oleObject57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oleObject58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oleObject5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oleObject60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oleObject61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oleObject62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oleObject63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oleObject64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oleObject65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oleObject66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4" Type="http://schemas.openxmlformats.org/officeDocument/2006/relationships/oleObject" Target="../embeddings/oleObject67.bin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oleObject68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4" Type="http://schemas.openxmlformats.org/officeDocument/2006/relationships/oleObject" Target="../embeddings/oleObject6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4" Type="http://schemas.openxmlformats.org/officeDocument/2006/relationships/oleObject" Target="../embeddings/oleObject70.bin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4" Type="http://schemas.openxmlformats.org/officeDocument/2006/relationships/oleObject" Target="../embeddings/oleObject71.bin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4" Type="http://schemas.openxmlformats.org/officeDocument/2006/relationships/oleObject" Target="../embeddings/oleObject72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4" Type="http://schemas.openxmlformats.org/officeDocument/2006/relationships/oleObject" Target="../embeddings/oleObject73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4" Type="http://schemas.openxmlformats.org/officeDocument/2006/relationships/oleObject" Target="../embeddings/oleObject74.bin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4" Type="http://schemas.openxmlformats.org/officeDocument/2006/relationships/oleObject" Target="../embeddings/oleObject75.bin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4" Type="http://schemas.openxmlformats.org/officeDocument/2006/relationships/oleObject" Target="../embeddings/oleObject76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5: </a:t>
            </a:r>
            <a:r>
              <a:rPr lang="en-US" sz="24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Liveness</a:t>
            </a: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Requirements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p:oleObj spid="_x0000_s104450" name="Acrobat Document" r:id="rId4" imgW="4790808" imgH="6162472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Eventually Operator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means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 at some position (at least once)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for some j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q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x:  0     1     2      3      4     5 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y:  0     1     0      1       0     1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[ y = 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[ x = 45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[ x=10 &amp; y=1 ]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Logical dual of Always: A trace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if and only if it 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~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063185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Next Operator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means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 at “next” time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x:  0     1     2      3      4     5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y:  0     1     0      1       0     1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[ y = 1 ]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Next [ x=2 ]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65484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Until Operator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Until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means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holds at some position and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 at all positions till then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satisfies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if for some j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q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Symbol" panose="05050102010706020507" pitchFamily="18" charset="2"/>
              </a:rPr>
              <a:t> </a:t>
            </a:r>
            <a:r>
              <a:rPr lang="en-US" sz="2000" dirty="0" smtClean="0">
                <a:latin typeface="Comic Sans MS" panose="030F0702030302020204" pitchFamily="66" charset="0"/>
              </a:rPr>
              <a:t>and for all    </a:t>
            </a:r>
            <a:r>
              <a:rPr lang="en-US" sz="2000" dirty="0" err="1" smtClean="0">
                <a:latin typeface="Comic Sans MS" panose="030F0702030302020204" pitchFamily="66" charset="0"/>
              </a:rPr>
              <a:t>i</a:t>
            </a:r>
            <a:r>
              <a:rPr lang="en-US" sz="2000" dirty="0" smtClean="0">
                <a:latin typeface="Comic Sans MS" panose="030F0702030302020204" pitchFamily="66" charset="0"/>
              </a:rPr>
              <a:t> &lt; j, q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anose="030F0702030302020204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Symbol" panose="05050102010706020507" pitchFamily="18" charset="2"/>
              </a:rPr>
              <a:t> 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</a:rPr>
              <a:t>Example trace:	x:  0     0     </a:t>
            </a:r>
            <a:r>
              <a:rPr lang="en-US" sz="2000" dirty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     2     </a:t>
            </a:r>
            <a:r>
              <a:rPr lang="en-US" sz="2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   5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(x=0) U (x=2)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(x&lt;5) U (x=5)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If a trace satisfies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then it must also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2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13110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Nested Operators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does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mean?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if for all j&gt;=2, </a:t>
            </a:r>
            <a:r>
              <a:rPr lang="en-US" sz="2000" dirty="0" err="1" smtClean="0">
                <a:latin typeface="Comic Sans MS" pitchFamily="66" charset="0"/>
              </a:rPr>
              <a:t>q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formalize this, we have to define the relation (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formula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at position j</a:t>
            </a:r>
          </a:p>
          <a:p>
            <a:pPr marL="800100" lvl="1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Same as suffix trace </a:t>
            </a:r>
            <a:r>
              <a:rPr lang="en-US" sz="2000" dirty="0" err="1" smtClean="0">
                <a:latin typeface="Comic Sans MS" pitchFamily="66" charset="0"/>
              </a:rPr>
              <a:t>q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j+1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j+2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>
                <a:latin typeface="Comic Sans MS" pitchFamily="66" charset="0"/>
              </a:rPr>
              <a:t>… </a:t>
            </a:r>
            <a:r>
              <a:rPr lang="en-US" sz="2000" dirty="0" smtClean="0">
                <a:latin typeface="Comic Sans MS" pitchFamily="66" charset="0"/>
              </a:rPr>
              <a:t>starting at position j satisfies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same as (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1) |=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</a:t>
            </a:r>
            <a:endParaRPr lang="en-US" sz="2000" dirty="0">
              <a:latin typeface="Comic Sans MS" pitchFamily="66" charset="0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 k)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for every position k &gt;=j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j+1)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k)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some position k&gt;= j</a:t>
            </a: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if there exists position k&gt;=j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k)|=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 and for all positions i such that j&lt;=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&lt;k,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2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43493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Multiple Eventualities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Example: Multi-agent system where multiple goals have to be satisfied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 smtClean="0">
                <a:latin typeface="Comic Sans MS" pitchFamily="66" charset="0"/>
              </a:rPr>
              <a:t>: Robot 1 has finished its mission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Goal2</a:t>
            </a:r>
            <a:r>
              <a:rPr lang="en-US" sz="2000" dirty="0" smtClean="0">
                <a:latin typeface="Comic Sans MS" pitchFamily="66" charset="0"/>
              </a:rPr>
              <a:t>: Robot 2 has finished its mission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pec: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(Eventually Goal1) &amp; (Eventually Goal2)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and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 smtClean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specific order specified in which goals are achieved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pec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[Goal1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&amp; (Eventually Goal2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)]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and j such that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&lt;=j and (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Spec: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[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Goal1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&amp;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(Eventually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Goal2)]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this spec if there exist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and j such that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&lt;j </a:t>
            </a:r>
            <a:r>
              <a:rPr lang="en-US" sz="2000" dirty="0">
                <a:latin typeface="Comic Sans MS" pitchFamily="66" charset="0"/>
              </a:rPr>
              <a:t>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Goal1</a:t>
            </a:r>
            <a:r>
              <a:rPr lang="en-US" sz="2000" dirty="0">
                <a:latin typeface="Comic Sans MS" pitchFamily="66" charset="0"/>
              </a:rPr>
              <a:t> and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j)|=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Goal2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3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9496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Recurrence and Persistence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Symbol" panose="05050102010706020507" pitchFamily="18" charset="2"/>
              </a:rPr>
              <a:t> </a:t>
            </a:r>
            <a:r>
              <a:rPr lang="en-US" sz="2000" dirty="0" smtClean="0">
                <a:latin typeface="Symbol" panose="05050102010706020507" pitchFamily="18" charset="2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every position j,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 smtClean="0">
                <a:latin typeface="Comic Sans MS" pitchFamily="66" charset="0"/>
              </a:rPr>
              <a:t>,j</a:t>
            </a:r>
            <a:r>
              <a:rPr lang="en-US" sz="2000" dirty="0" smtClean="0">
                <a:latin typeface="Comic Sans MS" pitchFamily="66" charset="0"/>
              </a:rPr>
              <a:t>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every j, there exists a position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&gt;=j such that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 smtClean="0">
                <a:latin typeface="Comic Sans MS" pitchFamily="66" charset="0"/>
              </a:rPr>
              <a:t>,i</a:t>
            </a:r>
            <a:r>
              <a:rPr lang="en-US" sz="2000" dirty="0" smtClean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are infinitely many positions where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Persistently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Symbol" panose="05050102010706020507" pitchFamily="18" charset="2"/>
              </a:rPr>
              <a:t> 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For </a:t>
            </a:r>
            <a:r>
              <a:rPr lang="en-US" sz="2000" dirty="0" smtClean="0">
                <a:latin typeface="Comic Sans MS" pitchFamily="66" charset="0"/>
              </a:rPr>
              <a:t>some </a:t>
            </a:r>
            <a:r>
              <a:rPr lang="en-US" sz="2000" dirty="0">
                <a:latin typeface="Comic Sans MS" pitchFamily="66" charset="0"/>
              </a:rPr>
              <a:t>position j, 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,j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such that for all positions 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&gt;=</a:t>
            </a:r>
            <a:r>
              <a:rPr lang="en-US" sz="2000" dirty="0" smtClean="0">
                <a:latin typeface="Comic Sans MS" pitchFamily="66" charset="0"/>
              </a:rPr>
              <a:t>j,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 err="1">
                <a:latin typeface="Symbol" panose="05050102010706020507" pitchFamily="18" charset="2"/>
              </a:rPr>
              <a:t>r</a:t>
            </a:r>
            <a:r>
              <a:rPr lang="en-US" sz="2000" dirty="0" err="1">
                <a:latin typeface="Comic Sans MS" pitchFamily="66" charset="0"/>
              </a:rPr>
              <a:t>,i</a:t>
            </a:r>
            <a:r>
              <a:rPr lang="en-US" sz="2000" dirty="0">
                <a:latin typeface="Comic Sans MS" pitchFamily="66" charset="0"/>
              </a:rPr>
              <a:t>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becomes true eventually and stays true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two patterns are logical duals: A trace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and only if it 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Persistently ~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 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4340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99787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x:  0     1     2      3      4     5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y:  0     1     0      1       0     1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Repeatedly (y=0)    </a:t>
            </a:r>
          </a:p>
          <a:p>
            <a:pPr marL="342900" indent="-342900">
              <a:spcBef>
                <a:spcPct val="20000"/>
              </a:spcBef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Persistently (x &gt;= 10)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	</a:t>
            </a: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Always [ even(x)  Next odd(x) ]</a:t>
            </a:r>
          </a:p>
          <a:p>
            <a:pPr marL="342900" indent="-3429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Repeatedly prime(x)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53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26804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LTL-formula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over input/output variables and also state variables of the environment model 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problem: Fill in details of C  so that every infinite execution of the composite system satisfies the LTL-formula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Applies to synchronous as well as asynchronous designs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63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58453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 refer to output variable status of each node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: Each node n eventually decides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 status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n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= leader | status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n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= follower)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Safety: For m!=n, if a node m decides to be a leader then node n cannot be a leader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(status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m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= leader)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Always (status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n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!= leader)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74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8764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 refer to mode variables of trains and input/output variables (signals)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Safety: Both trains should not be on bridge simultaneously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~ (mode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= bridge &amp;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mode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 = bridge)</a:t>
            </a:r>
            <a:endParaRPr lang="en-US" sz="2000" dirty="0" smtClean="0">
              <a:solidFill>
                <a:srgbClr val="7030A0"/>
              </a:solidFill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1: West train gets on bridge repeatedly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= bridge)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 good spec (why?), no controller can satisfy this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2: A waiting west </a:t>
            </a:r>
            <a:r>
              <a:rPr lang="en-US" sz="2000" dirty="0">
                <a:latin typeface="Comic Sans MS" pitchFamily="66" charset="0"/>
              </a:rPr>
              <a:t>train </a:t>
            </a:r>
            <a:r>
              <a:rPr lang="en-US" sz="2000" dirty="0" smtClean="0">
                <a:latin typeface="Comic Sans MS" pitchFamily="66" charset="0"/>
              </a:rPr>
              <a:t>is eventually allowed to enter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[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wait)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Eventually (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 smtClean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green) 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Note: LTL helps clarify ambiguities in English sentences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satisfied by our controller (what is a counter-example?)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What if east train never leaves the bridge??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84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71019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 Verification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82213" y="1750368"/>
            <a:ext cx="217559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Model/Program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387350" y="2362200"/>
            <a:ext cx="1965325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/>
              <a:t>Requirement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245350" y="1752600"/>
            <a:ext cx="1598613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chemeClr val="folHlink"/>
                </a:solidFill>
              </a:rPr>
              <a:t>yes/proof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>
                <a:solidFill>
                  <a:schemeClr val="hlink"/>
                </a:solidFill>
              </a:rPr>
              <a:t>Verifier</a:t>
            </a:r>
          </a:p>
        </p:txBody>
      </p:sp>
      <p:sp>
        <p:nvSpPr>
          <p:cNvPr id="28" name="Rectangle 15"/>
          <p:cNvSpPr txBox="1">
            <a:spLocks noChangeArrowheads="1"/>
          </p:cNvSpPr>
          <p:nvPr/>
        </p:nvSpPr>
        <p:spPr>
          <a:xfrm>
            <a:off x="381000" y="4191000"/>
            <a:ext cx="8610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How to formalize requirements?</a:t>
            </a:r>
          </a:p>
          <a:p>
            <a:pPr marL="457200" indent="-457200">
              <a:lnSpc>
                <a:spcPct val="80000"/>
              </a:lnSpc>
              <a:spcBef>
                <a:spcPct val="35000"/>
              </a:spcBef>
              <a:buFont typeface="Wingdings" pitchFamily="2" charset="2"/>
              <a:buAutoNum type="arabicPeriod"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Safety requirements: Invariants, monitors</a:t>
            </a:r>
          </a:p>
          <a:p>
            <a:pPr marL="457200" indent="-457200">
              <a:lnSpc>
                <a:spcPct val="80000"/>
              </a:lnSpc>
              <a:spcBef>
                <a:spcPct val="35000"/>
              </a:spcBef>
              <a:buFont typeface="Wingdings" pitchFamily="2" charset="2"/>
              <a:buAutoNum type="arabicPeriod"/>
            </a:pPr>
            <a:r>
              <a:rPr lang="en-US" altLang="ko-KR" sz="2000" dirty="0" err="1" smtClean="0">
                <a:solidFill>
                  <a:srgbClr val="000099"/>
                </a:solidFill>
                <a:ea typeface="Gulim"/>
                <a:cs typeface="Gulim"/>
              </a:rPr>
              <a:t>Liveness</a:t>
            </a: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 requirements: Temporal logic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0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3: Conditioned upon east train not staying on bridge forever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(mode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!= bridge)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Always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[ (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wait)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Eventually (</a:t>
            </a:r>
            <a:r>
              <a:rPr lang="en-US" sz="2000" dirty="0" err="1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green)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 the two controllers in Chapter 3 satisfy this?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>
                <a:latin typeface="Comic Sans MS" pitchFamily="66" charset="0"/>
              </a:rPr>
              <a:t>Liveness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4: If west is waiting then eventually either it is allowed to enter or east is on bridge (this implies absence of deadlocks)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[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(mode</a:t>
            </a:r>
            <a:r>
              <a:rPr lang="en-US" sz="2000" baseline="-25000" dirty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wait)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</a:t>
            </a: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	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</a:rPr>
              <a:t>signal</a:t>
            </a:r>
            <a:r>
              <a:rPr lang="en-US" sz="2000" baseline="-25000" dirty="0" err="1" smtClean="0">
                <a:solidFill>
                  <a:srgbClr val="7030A0"/>
                </a:solidFill>
                <a:latin typeface="Comic Sans MS" pitchFamily="66" charset="0"/>
              </a:rPr>
              <a:t>W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green  | mode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bridge ) ]</a:t>
            </a:r>
          </a:p>
          <a:p>
            <a:pPr lvl="1">
              <a:spcBef>
                <a:spcPct val="20000"/>
              </a:spcBef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Writing precise requirements is challenging (but important)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37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82866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LTL Recap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0668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Syntax: Formulas built from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Base formulas: Boolean-valued expressions over typed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Logical connectives: </a:t>
            </a:r>
            <a:r>
              <a:rPr lang="en-US" dirty="0" smtClean="0">
                <a:latin typeface="Comic Sans MS" pitchFamily="66" charset="0"/>
              </a:rPr>
              <a:t>AND, OR, NOT, IMPLIES </a:t>
            </a:r>
            <a:r>
              <a:rPr lang="en-US" sz="2000" dirty="0" smtClean="0">
                <a:latin typeface="Comic Sans MS" pitchFamily="66" charset="0"/>
              </a:rPr>
              <a:t>…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Temporal Operators: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Until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LTL formula is evaluated </a:t>
            </a:r>
            <a:r>
              <a:rPr lang="en-US" sz="2000" dirty="0" err="1" smtClean="0">
                <a:latin typeface="Comic Sans MS" pitchFamily="66" charset="0"/>
              </a:rPr>
              <a:t>w.r.t</a:t>
            </a:r>
            <a:r>
              <a:rPr lang="en-US" sz="2000" dirty="0" smtClean="0">
                <a:latin typeface="Comic Sans MS" pitchFamily="66" charset="0"/>
              </a:rPr>
              <a:t>. a 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(infinite </a:t>
            </a:r>
            <a:r>
              <a:rPr lang="en-US" sz="2000" dirty="0" err="1" smtClean="0">
                <a:latin typeface="Comic Sans MS" pitchFamily="66" charset="0"/>
              </a:rPr>
              <a:t>seq</a:t>
            </a:r>
            <a:r>
              <a:rPr lang="en-US" sz="2000" dirty="0" smtClean="0">
                <a:latin typeface="Comic Sans MS" pitchFamily="66" charset="0"/>
              </a:rPr>
              <a:t> of valuations)</a:t>
            </a:r>
            <a:endParaRPr lang="en-US" sz="2000" dirty="0" smtClean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Semantics defined by rules for the satisfaction relation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A system satisfies LTL spec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if every infinite execution satisfies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Derived operators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Repeatedly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(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Eventually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);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Persistently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(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Eventually Always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Sample requirement: Every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req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eventually granted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[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req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=1  Eventually ( grant=1) ]</a:t>
            </a:r>
            <a:endParaRPr lang="en-US" sz="2000" dirty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60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62166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Implications and Equivalences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Understanding subtle differences among different variants of LTL formulas can be tricky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stronger than the formula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: whenever a trace satisfies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it is guaranteed to satisfy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Every trace satisfies the implication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y</a:t>
            </a:r>
            <a:endParaRPr lang="en-US" sz="2000" dirty="0" smtClean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Formula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is </a:t>
            </a:r>
            <a:r>
              <a:rPr lang="en-US" sz="2000" dirty="0" smtClean="0">
                <a:latin typeface="Comic Sans MS" pitchFamily="66" charset="0"/>
              </a:rPr>
              <a:t>equivalent to </a:t>
            </a:r>
            <a:r>
              <a:rPr lang="en-US" sz="2000" dirty="0">
                <a:latin typeface="Comic Sans MS" pitchFamily="66" charset="0"/>
              </a:rPr>
              <a:t>the formula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: </a:t>
            </a:r>
            <a:r>
              <a:rPr lang="en-US" sz="2000" dirty="0" smtClean="0">
                <a:latin typeface="Comic Sans MS" pitchFamily="66" charset="0"/>
              </a:rPr>
              <a:t>a </a:t>
            </a:r>
            <a:r>
              <a:rPr lang="en-US" sz="2000" dirty="0">
                <a:latin typeface="Comic Sans MS" pitchFamily="66" charset="0"/>
              </a:rPr>
              <a:t>trace satisfies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if and only if it satisfies </a:t>
            </a:r>
            <a:r>
              <a:rPr lang="en-US" sz="2000" dirty="0">
                <a:latin typeface="Symbol" panose="05050102010706020507" pitchFamily="18" charset="2"/>
              </a:rPr>
              <a:t>y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Two formulas express exactly the same requirement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Knowing some standard equivalences can be useful for simplifying formulas</a:t>
            </a: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71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62166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Implications and Equivalences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stronger than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equivalent to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~ Persistently ~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 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Persistently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stronger than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equivalent to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[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What’s the relationship between 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Always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81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5667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8991601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 these equivalent?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[Proof in one direction]. Suppose a 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There exists a position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Either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or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Suppose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(the other case is similar)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Then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H</a:t>
            </a:r>
            <a:r>
              <a:rPr lang="en-US" sz="2000" dirty="0" smtClean="0">
                <a:latin typeface="Comic Sans MS" pitchFamily="66" charset="0"/>
              </a:rPr>
              <a:t>ence </a:t>
            </a:r>
            <a:r>
              <a:rPr lang="en-US" sz="2000" dirty="0">
                <a:latin typeface="Comic Sans MS" pitchFamily="66" charset="0"/>
              </a:rPr>
              <a:t>also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[Proof of converse]. Suppose trace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it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(the other case is similar)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There exists a position j such that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Then, it also is the case that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It follows that 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91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16564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838200"/>
            <a:ext cx="8839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 these equivalent?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[Proof in one direction]. The first is stronger than the second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 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) 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There exists a position j such that 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&amp;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It follows that both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Since </a:t>
            </a:r>
            <a:r>
              <a:rPr lang="en-US" sz="2000" dirty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>
                <a:latin typeface="Comic Sans MS" pitchFamily="66" charset="0"/>
              </a:rPr>
              <a:t>, j) |=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it also 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Similarly it </a:t>
            </a:r>
            <a:r>
              <a:rPr lang="en-US" sz="2000" dirty="0">
                <a:latin typeface="Comic Sans MS" pitchFamily="66" charset="0"/>
              </a:rPr>
              <a:t>also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It follows that the trace satisfies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&amp;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[Disprove the converse]. But the two are not equivalent! 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trace 0,1,0,1,0,1,… over a </a:t>
            </a:r>
            <a:r>
              <a:rPr lang="en-US" sz="2000" dirty="0" err="1" smtClean="0">
                <a:latin typeface="Comic Sans MS" pitchFamily="66" charset="0"/>
              </a:rPr>
              <a:t>boolean</a:t>
            </a:r>
            <a:r>
              <a:rPr lang="en-US" sz="2000" dirty="0" smtClean="0">
                <a:latin typeface="Comic Sans MS" pitchFamily="66" charset="0"/>
              </a:rPr>
              <a:t> variable x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It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Eventually(x=0) &amp; Eventually(x=1)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(x=0 &amp; x=1)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01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95030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Logical Connectives and Temporal Operators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838200"/>
            <a:ext cx="8839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Distributivity</a:t>
            </a:r>
            <a:r>
              <a:rPr lang="en-US" sz="2000" dirty="0" smtClean="0">
                <a:latin typeface="Comic Sans MS" pitchFamily="66" charset="0"/>
              </a:rPr>
              <a:t> rules for logical connectives and temporal operators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 these equivalent?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(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  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(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Repeatedly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(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 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| Repeatedly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y</a:t>
            </a:r>
          </a:p>
          <a:p>
            <a:pPr lvl="1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950309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Fairness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fairness assumptions are needed so that P satisfies the spec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 x &gt;= 10)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: weak-fairness for 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 y = 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: strong-fairness for B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Fairness can be encoded directly in LTL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Instead of checking whether the system satisfies an LTL-formula </a:t>
            </a:r>
            <a:r>
              <a:rPr lang="en-US" sz="2000" dirty="0" smtClean="0">
                <a:solidFill>
                  <a:srgbClr val="7030A0"/>
                </a:solidFill>
                <a:latin typeface="Symbol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check if the system satisfies the formula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FairnessAssumption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 </a:t>
            </a:r>
            <a:r>
              <a:rPr lang="en-US" sz="2000" dirty="0" smtClean="0">
                <a:solidFill>
                  <a:srgbClr val="7030A0"/>
                </a:solidFill>
                <a:latin typeface="Symbol" pitchFamily="18" charset="2"/>
                <a:sym typeface="Wingdings" pitchFamily="2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FairnessAssumption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is an LTL formula that encodes the meaning of what it means for an infinite execution to be weak/strong fair with respect to different tasks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2860912" cy="1512332"/>
            <a:chOff x="990600" y="926068"/>
            <a:chExt cx="2860912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990600" y="1600200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9779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 </a:t>
              </a:r>
              <a:r>
                <a:rPr lang="en-US" dirty="0" err="1" smtClean="0"/>
                <a:t>bool</a:t>
              </a:r>
              <a:r>
                <a:rPr lang="en-US" dirty="0" smtClean="0"/>
                <a:t> y:=0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A:  x := x+1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21834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 1-y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22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Encoding Weak Fairness in LTL 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2860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To encode fairness assumption, let us add a variable called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taken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whose values are task names, and whenever a task executes,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taken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is assigned the name of the task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Weak-fairness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Persistently enabled  Repeatedly taken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Alternatively: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[ enabled  eventually ( taken | ~ enabled) 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An infinite execution is weakly-fair to task A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(A):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Repeatedly(taken=A)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An infinite execution is weakly-fair to task B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(B):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Persistently(even(x))  Repeatedly (taken =B)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2971800" y="990600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 </a:t>
              </a:r>
              <a:r>
                <a:rPr lang="en-US" dirty="0" err="1" smtClean="0"/>
                <a:t>bool</a:t>
              </a:r>
              <a:r>
                <a:rPr lang="en-US" dirty="0" smtClean="0"/>
                <a:t> y:=0;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A:  x := x+1;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 1-y;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299312" y="1385964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{A,B} taken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0" y="17526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451712" y="2147964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B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32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Checking Requirements under Weak Fairness in LTL 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4384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(x &gt;= 10)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(A)  Eventually (x &gt;= 10)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Eventually (y=1)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(A) &amp;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)  Eventually(y=1)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What have we achieved?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The problem of checking whether a LTL-spec is satisfied under fairness assumptions is reduced to checking a modified LTL-spec, so verification procedure does not have to worry about handling fairness)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 </a:t>
              </a:r>
              <a:r>
                <a:rPr lang="en-US" dirty="0" err="1" smtClean="0"/>
                <a:t>bool</a:t>
              </a:r>
              <a:r>
                <a:rPr lang="en-US" dirty="0" smtClean="0"/>
                <a:t> y:=0;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A:  x := x+1;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 1-y;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334000" y="1447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{A,B} taken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0" y="1828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486400" y="2209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B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42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Safety Requirements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Nothing bad ever happens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Trains should not be on bridge simultaneously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east train is waiting, the west train should not be allowed on the bridge twice in succession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Violation of a safety property is demonstrated by a (finite) execution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Formalization: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Identify a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over state variables, and check if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the system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Construct a monitor M and check that “monitor mode is not error” is an invariant of the composite system C || M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Analysis: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Proof based on inductive invariants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Algorithms for exploring the reachable states of the system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Encoding Strong Fairness in LTL 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4384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Strong-fairness for a task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 enabled  Repeatedly taken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An infinite execution is weakly-fair to task B if it satisfies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	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(B):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Repeatedly (even(x))  Repeatedly(taken=B)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Observe that the formula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(B) is stronger than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wf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(B): if a spec is satisfied assuming weak-fairness, it also holds under strong-fairness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Eventually (y=1)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Repeatedly (y=1)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Does P satisfy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sf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(B)  Persistently (y=1)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itchFamily="2" charset="2"/>
            </a:endParaRPr>
          </a:p>
        </p:txBody>
      </p:sp>
      <p:grpSp>
        <p:nvGrpSpPr>
          <p:cNvPr id="3" name="Group 13"/>
          <p:cNvGrpSpPr/>
          <p:nvPr/>
        </p:nvGrpSpPr>
        <p:grpSpPr>
          <a:xfrm>
            <a:off x="3006488" y="1052436"/>
            <a:ext cx="3588224" cy="1512332"/>
            <a:chOff x="990600" y="926068"/>
            <a:chExt cx="2894397" cy="1512332"/>
          </a:xfrm>
        </p:grpSpPr>
        <p:sp>
          <p:nvSpPr>
            <p:cNvPr id="15" name="Rectangle 14"/>
            <p:cNvSpPr/>
            <p:nvPr/>
          </p:nvSpPr>
          <p:spPr>
            <a:xfrm>
              <a:off x="990600" y="1295400"/>
              <a:ext cx="2860912" cy="1143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1024085" y="1626232"/>
              <a:ext cx="28609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1295400" y="1295400"/>
              <a:ext cx="1634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x:=0;  </a:t>
              </a:r>
              <a:r>
                <a:rPr lang="en-US" dirty="0" err="1" smtClean="0"/>
                <a:t>bool</a:t>
              </a:r>
              <a:r>
                <a:rPr lang="en-US" dirty="0" smtClean="0"/>
                <a:t> y:=0;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95400" y="1676400"/>
              <a:ext cx="1019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A:  x := x+1;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295400" y="2057400"/>
              <a:ext cx="1879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B:  even(x) </a:t>
              </a:r>
              <a:r>
                <a:rPr lang="en-US" dirty="0" smtClean="0">
                  <a:sym typeface="Wingdings" panose="05000000000000000000" pitchFamily="2" charset="2"/>
                </a:rPr>
                <a:t> </a:t>
              </a:r>
              <a:r>
                <a:rPr lang="en-US" dirty="0" smtClean="0"/>
                <a:t>y := 1-y;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91737" y="926068"/>
              <a:ext cx="1065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Process P</a:t>
              </a:r>
              <a:endParaRPr lang="en-US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334000" y="1447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{A,B} taken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0" y="1828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A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486400" y="2209800"/>
            <a:ext cx="1295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taken := B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52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22709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 Checking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93141" y="1750368"/>
            <a:ext cx="195374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System Model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235536" y="2359968"/>
            <a:ext cx="22689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LTL Requirement</a:t>
            </a:r>
            <a:endParaRPr lang="en-US" sz="2400" dirty="0"/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747427" y="1750368"/>
            <a:ext cx="59445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>
                <a:solidFill>
                  <a:schemeClr val="folHlink"/>
                </a:solidFill>
              </a:rPr>
              <a:t>yes</a:t>
            </a:r>
            <a:endParaRPr lang="en-US" sz="2400" dirty="0">
              <a:solidFill>
                <a:schemeClr val="folHlink"/>
              </a:solidFill>
            </a:endParaRP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Model Checker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0" y="28956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Performed using enumerative or symbolic search through the state-space of the program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Success story for transitioning academic research to industrial practice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2007 Turing Award to Ed Clarke, Alan Emerson, and Joseph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Sifakis</a:t>
            </a: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Used to debug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multicore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protocols, pipelined processors, device driver code, distributed algorithms in Intel, Microsoft, IBM …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63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0" y="1066800"/>
            <a:ext cx="9144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 safety monitor classifies finite executions into good and bad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Verification of safety requirements is done by analyzing reachable states of the system composed with the monitor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Bug: An execution that drives the monitor into an error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How can a monitor (also called an automaton) classify “infinite” executions into good and bad?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Theoretical model of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automata proposed by Richard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(1960)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Model checking application (1990s) using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automata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Automatically translate LTL formula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to a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monitor 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Consider the composition of system C and monitor 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Reachable cycles in this composite correspond to counter-examples (if no such cycle is found, system satisfies spec)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Implemented in many model checkers including SPIN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73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916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068472" y="2281542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4"/>
          <p:cNvGrpSpPr/>
          <p:nvPr/>
        </p:nvGrpSpPr>
        <p:grpSpPr>
          <a:xfrm>
            <a:off x="1981200" y="2113539"/>
            <a:ext cx="1143000" cy="652046"/>
            <a:chOff x="2036928" y="2591551"/>
            <a:chExt cx="1143000" cy="652046"/>
          </a:xfrm>
        </p:grpSpPr>
        <p:grpSp>
          <p:nvGrpSpPr>
            <p:cNvPr id="4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495547" y="141011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~e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3678072" y="1884188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3200400"/>
            <a:ext cx="8305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Inputs: </a:t>
            </a:r>
            <a:r>
              <a:rPr lang="en-US" sz="2000" dirty="0" err="1" smtClean="0">
                <a:latin typeface="Comic Sans MS" pitchFamily="66" charset="0"/>
              </a:rPr>
              <a:t>boolean</a:t>
            </a:r>
            <a:r>
              <a:rPr lang="en-US" sz="2000" dirty="0" smtClean="0">
                <a:latin typeface="Comic Sans MS" pitchFamily="66" charset="0"/>
              </a:rPr>
              <a:t> variable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Of two states a and b, a is initial and b is accepting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Given a trace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over e (i.e. infinite sequence of 0/1 values to e), 	there is a corresponding execution of M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The trace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is accepted if accepting state appears repeatedly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Language of M = Set of traces in which e is satisfied repeatedly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M accepts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iff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30472" y="2569988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~e </a:t>
            </a:r>
            <a:endParaRPr lang="en-US" sz="1600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24200" y="2514600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5029200" y="12954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</a:t>
            </a:r>
            <a:endParaRPr lang="en-US" sz="1600" dirty="0"/>
          </a:p>
        </p:txBody>
      </p:sp>
      <p:sp>
        <p:nvSpPr>
          <p:cNvPr id="83" name="Oval 82"/>
          <p:cNvSpPr/>
          <p:nvPr/>
        </p:nvSpPr>
        <p:spPr>
          <a:xfrm>
            <a:off x="4897272" y="2036588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091236" y="2177945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Arc 56"/>
          <p:cNvSpPr/>
          <p:nvPr/>
        </p:nvSpPr>
        <p:spPr>
          <a:xfrm>
            <a:off x="4953000" y="16764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83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124200" y="2514600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4"/>
          <p:cNvGrpSpPr/>
          <p:nvPr/>
        </p:nvGrpSpPr>
        <p:grpSpPr>
          <a:xfrm>
            <a:off x="1981200" y="2113539"/>
            <a:ext cx="1143000" cy="652046"/>
            <a:chOff x="2036928" y="2591551"/>
            <a:chExt cx="1143000" cy="652046"/>
          </a:xfrm>
        </p:grpSpPr>
        <p:grpSp>
          <p:nvGrpSpPr>
            <p:cNvPr id="4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a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3200400"/>
            <a:ext cx="8305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Automaton is nondeterministic: as long as it is in state a, at each  	step it can either stay in state a, or switch to state b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On a given input trace, many possible executions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An execution is accepting if it visits accepting state repeatedly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M accepts an input trace if there exists some accepting 	execution on that input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M accepts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iff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Persistently 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029200" y="12954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</a:t>
            </a:r>
            <a:endParaRPr lang="en-US" sz="1600" dirty="0"/>
          </a:p>
        </p:txBody>
      </p:sp>
      <p:sp>
        <p:nvSpPr>
          <p:cNvPr id="83" name="Oval 82"/>
          <p:cNvSpPr/>
          <p:nvPr/>
        </p:nvSpPr>
        <p:spPr>
          <a:xfrm>
            <a:off x="4897272" y="2036588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091236" y="2177945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Arc 56"/>
          <p:cNvSpPr/>
          <p:nvPr/>
        </p:nvSpPr>
        <p:spPr>
          <a:xfrm>
            <a:off x="4953000" y="16764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93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3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304800" y="1371600"/>
            <a:ext cx="81534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Design a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 such that 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M accepts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iff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[ e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 Eventually f ]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Inputs: Boolean conditions e and f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In an accepting execution, every e must be followed by f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" name="Group 35"/>
          <p:cNvGrpSpPr/>
          <p:nvPr/>
        </p:nvGrpSpPr>
        <p:grpSpPr>
          <a:xfrm>
            <a:off x="1981200" y="3352800"/>
            <a:ext cx="3505200" cy="1536942"/>
            <a:chOff x="1981200" y="3352800"/>
            <a:chExt cx="3505200" cy="1536942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3068472" y="4262742"/>
              <a:ext cx="1828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4876800" y="4038600"/>
              <a:ext cx="609600" cy="652046"/>
              <a:chOff x="2057400" y="2819400"/>
              <a:chExt cx="838200" cy="7620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</a:t>
                </a:r>
                <a:endParaRPr lang="en-US" dirty="0"/>
              </a:p>
            </p:txBody>
          </p:sp>
        </p:grpSp>
        <p:cxnSp>
          <p:nvCxnSpPr>
            <p:cNvPr id="22" name="Straight Arrow Connector 21"/>
            <p:cNvCxnSpPr/>
            <p:nvPr/>
          </p:nvCxnSpPr>
          <p:spPr>
            <a:xfrm>
              <a:off x="1981200" y="4437822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495547" y="3391311"/>
              <a:ext cx="6864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~ e | f</a:t>
              </a:r>
              <a:endParaRPr lang="en-US" sz="16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678072" y="3865388"/>
              <a:ext cx="7312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&amp; ~f </a:t>
              </a:r>
              <a:endParaRPr lang="en-US" sz="16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30472" y="4551188"/>
              <a:ext cx="2936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f </a:t>
              </a:r>
              <a:endParaRPr lang="en-US" sz="1600" dirty="0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3124200" y="4495800"/>
              <a:ext cx="1828800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2514600" y="4114800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708564" y="4256157"/>
              <a:ext cx="22167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a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2" name="Arc 31"/>
            <p:cNvSpPr/>
            <p:nvPr/>
          </p:nvSpPr>
          <p:spPr>
            <a:xfrm>
              <a:off x="4953000" y="3733800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c 32"/>
            <p:cNvSpPr/>
            <p:nvPr/>
          </p:nvSpPr>
          <p:spPr>
            <a:xfrm>
              <a:off x="2590800" y="3733800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029200" y="33528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~ f </a:t>
              </a:r>
              <a:endParaRPr lang="en-US" sz="16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04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Automaton: Example 4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124200" y="25146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2514600" y="2113539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1981200" y="2456622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276600" y="2133600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83" name="Oval 82"/>
          <p:cNvSpPr/>
          <p:nvPr/>
        </p:nvSpPr>
        <p:spPr>
          <a:xfrm>
            <a:off x="5257800" y="2133600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451764" y="2274957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7" name="Arc 56"/>
          <p:cNvSpPr/>
          <p:nvPr/>
        </p:nvSpPr>
        <p:spPr>
          <a:xfrm flipV="1">
            <a:off x="2895600" y="2362200"/>
            <a:ext cx="2514600" cy="685800"/>
          </a:xfrm>
          <a:prstGeom prst="arc">
            <a:avLst>
              <a:gd name="adj1" fmla="val 10878076"/>
              <a:gd name="adj2" fmla="val 21584488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c 57"/>
          <p:cNvSpPr/>
          <p:nvPr/>
        </p:nvSpPr>
        <p:spPr>
          <a:xfrm>
            <a:off x="2590800" y="1752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4495800" y="2534661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3886200" y="2133600"/>
            <a:ext cx="609600" cy="652046"/>
            <a:chOff x="2057400" y="2819400"/>
            <a:chExt cx="838200" cy="762000"/>
          </a:xfrm>
        </p:grpSpPr>
        <p:sp>
          <p:nvSpPr>
            <p:cNvPr id="22" name="Oval 2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4572000" y="2153661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 </a:t>
            </a:r>
            <a:endParaRPr lang="en-US" sz="1600" dirty="0"/>
          </a:p>
        </p:txBody>
      </p:sp>
      <p:sp>
        <p:nvSpPr>
          <p:cNvPr id="26" name="Arc 25"/>
          <p:cNvSpPr/>
          <p:nvPr/>
        </p:nvSpPr>
        <p:spPr>
          <a:xfrm>
            <a:off x="3962400" y="1772661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3810000"/>
            <a:ext cx="81534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Which traces does this accept? Express it in LTL</a:t>
            </a:r>
          </a:p>
          <a:p>
            <a:pPr lvl="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M accepts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iff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  <a:sym typeface="Wingdings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e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&amp; Repeatedly f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 M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V: set of Boolean input variables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Finite set Q of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Set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Init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of initial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Set F of accepting states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Set of edges/transitions, where each edge is of the form q –Guard q’ where Guard is a Boolean-valued condition over input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vars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V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Given an input trace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= v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1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v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2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,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v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3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, … over V, an accepting run/execution of M over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an infinite sequence of states 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0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,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1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,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2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,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…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State q</a:t>
            </a:r>
            <a:r>
              <a:rPr lang="en-US" sz="2000" baseline="-25000" dirty="0">
                <a:latin typeface="Comic Sans MS" pitchFamily="66" charset="0"/>
                <a:sym typeface="Wingdings" panose="05000000000000000000" pitchFamily="2" charset="2"/>
              </a:rPr>
              <a:t>0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initial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For each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, there exists an edge q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-Guard q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i+1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such that input v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i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satisfies Guard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There are infinitely many positions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such </a:t>
            </a:r>
            <a:r>
              <a:rPr lang="en-US" sz="2000" dirty="0">
                <a:latin typeface="Comic Sans MS" pitchFamily="66" charset="0"/>
                <a:sym typeface="Wingdings" panose="05000000000000000000" pitchFamily="2" charset="2"/>
              </a:rPr>
              <a:t>that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state q</a:t>
            </a:r>
            <a:r>
              <a:rPr lang="en-US" sz="2000" baseline="-25000" dirty="0" smtClean="0">
                <a:latin typeface="Comic Sans MS" pitchFamily="66" charset="0"/>
                <a:sym typeface="Wingdings" panose="05000000000000000000" pitchFamily="2" charset="2"/>
              </a:rPr>
              <a:t>i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in F</a:t>
            </a:r>
            <a:endParaRPr lang="en-US" sz="2000" dirty="0"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The automaton M accepts the input trace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if there exists an accepting run of M over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r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24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61775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Automata: More Examples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806107" y="3055375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1196507" y="2654314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663107" y="2997397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958507" y="2674375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83" name="Oval 82"/>
          <p:cNvSpPr/>
          <p:nvPr/>
        </p:nvSpPr>
        <p:spPr>
          <a:xfrm>
            <a:off x="2568107" y="274941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8" name="Arc 57"/>
          <p:cNvSpPr/>
          <p:nvPr/>
        </p:nvSpPr>
        <p:spPr>
          <a:xfrm>
            <a:off x="1272707" y="2293375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>
            <a:off x="2598814" y="2398373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358803" y="3664975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5877" y="1954821"/>
            <a:ext cx="4828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~ e </a:t>
            </a:r>
            <a:endParaRPr lang="en-US" sz="1600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402866" y="2924198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5793266" y="2523137"/>
            <a:ext cx="609600" cy="652046"/>
            <a:chOff x="2057400" y="2819400"/>
            <a:chExt cx="838200" cy="762000"/>
          </a:xfrm>
        </p:grpSpPr>
        <p:sp>
          <p:nvSpPr>
            <p:cNvPr id="31" name="Oval 30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259866" y="286622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555266" y="2543198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35" name="Oval 34"/>
          <p:cNvSpPr/>
          <p:nvPr/>
        </p:nvSpPr>
        <p:spPr>
          <a:xfrm>
            <a:off x="7164866" y="2618236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6" name="Arc 35"/>
          <p:cNvSpPr/>
          <p:nvPr/>
        </p:nvSpPr>
        <p:spPr>
          <a:xfrm>
            <a:off x="5869466" y="2162198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c 36"/>
          <p:cNvSpPr/>
          <p:nvPr/>
        </p:nvSpPr>
        <p:spPr>
          <a:xfrm>
            <a:off x="7195573" y="2267196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ontent Placeholder 3"/>
          <p:cNvSpPr txBox="1">
            <a:spLocks/>
          </p:cNvSpPr>
          <p:nvPr/>
        </p:nvSpPr>
        <p:spPr>
          <a:xfrm>
            <a:off x="5955562" y="3533798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34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01691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 Examples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495054" y="2677931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4"/>
          <p:cNvGrpSpPr/>
          <p:nvPr/>
        </p:nvGrpSpPr>
        <p:grpSpPr>
          <a:xfrm>
            <a:off x="885454" y="2276870"/>
            <a:ext cx="609600" cy="652046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352054" y="2619953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647454" y="2296931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83" name="Oval 82"/>
          <p:cNvSpPr/>
          <p:nvPr/>
        </p:nvSpPr>
        <p:spPr>
          <a:xfrm>
            <a:off x="3628654" y="2296931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822618" y="2438288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8" name="Arc 57"/>
          <p:cNvSpPr/>
          <p:nvPr/>
        </p:nvSpPr>
        <p:spPr>
          <a:xfrm>
            <a:off x="961654" y="1915931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866654" y="2697992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4"/>
          <p:cNvGrpSpPr/>
          <p:nvPr/>
        </p:nvGrpSpPr>
        <p:grpSpPr>
          <a:xfrm>
            <a:off x="2257054" y="2296931"/>
            <a:ext cx="609600" cy="652046"/>
            <a:chOff x="2057400" y="2819400"/>
            <a:chExt cx="838200" cy="762000"/>
          </a:xfrm>
        </p:grpSpPr>
        <p:sp>
          <p:nvSpPr>
            <p:cNvPr id="22" name="Oval 2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942854" y="2316992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 </a:t>
            </a:r>
            <a:endParaRPr lang="en-US" sz="1600" dirty="0"/>
          </a:p>
        </p:txBody>
      </p:sp>
      <p:sp>
        <p:nvSpPr>
          <p:cNvPr id="26" name="Arc 25"/>
          <p:cNvSpPr/>
          <p:nvPr/>
        </p:nvSpPr>
        <p:spPr>
          <a:xfrm>
            <a:off x="2333254" y="193599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04800" y="3276600"/>
            <a:ext cx="4486646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[e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&amp; Next Eventually f]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4" name="Arc 23"/>
          <p:cNvSpPr/>
          <p:nvPr/>
        </p:nvSpPr>
        <p:spPr>
          <a:xfrm>
            <a:off x="3704854" y="193599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3"/>
          <p:cNvSpPr txBox="1">
            <a:spLocks/>
          </p:cNvSpPr>
          <p:nvPr/>
        </p:nvSpPr>
        <p:spPr>
          <a:xfrm>
            <a:off x="5114554" y="2308096"/>
            <a:ext cx="3648446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|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Eventually f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943600" y="38862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14"/>
          <p:cNvGrpSpPr/>
          <p:nvPr/>
        </p:nvGrpSpPr>
        <p:grpSpPr>
          <a:xfrm>
            <a:off x="5334000" y="3485139"/>
            <a:ext cx="609600" cy="652046"/>
            <a:chOff x="2057400" y="2819400"/>
            <a:chExt cx="838200" cy="762000"/>
          </a:xfrm>
        </p:grpSpPr>
        <p:sp>
          <p:nvSpPr>
            <p:cNvPr id="32" name="Oval 31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266950" y="3015733"/>
              <a:ext cx="304800" cy="4316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4800600" y="3828222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096000" y="3505200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36" name="Oval 35"/>
          <p:cNvSpPr/>
          <p:nvPr/>
        </p:nvSpPr>
        <p:spPr>
          <a:xfrm>
            <a:off x="6772185" y="4675491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966149" y="4816848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8" name="Arc 37"/>
          <p:cNvSpPr/>
          <p:nvPr/>
        </p:nvSpPr>
        <p:spPr>
          <a:xfrm>
            <a:off x="5410200" y="31242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endCxn id="36" idx="2"/>
          </p:cNvCxnSpPr>
          <p:nvPr/>
        </p:nvCxnSpPr>
        <p:spPr>
          <a:xfrm>
            <a:off x="5715000" y="4137185"/>
            <a:ext cx="1057185" cy="86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71454" y="4230795"/>
            <a:ext cx="293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 </a:t>
            </a:r>
            <a:endParaRPr lang="en-US" sz="1600" dirty="0"/>
          </a:p>
        </p:txBody>
      </p:sp>
      <p:sp>
        <p:nvSpPr>
          <p:cNvPr id="44" name="Arc 43"/>
          <p:cNvSpPr/>
          <p:nvPr/>
        </p:nvSpPr>
        <p:spPr>
          <a:xfrm>
            <a:off x="6737549" y="315336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c 44"/>
          <p:cNvSpPr/>
          <p:nvPr/>
        </p:nvSpPr>
        <p:spPr>
          <a:xfrm>
            <a:off x="6848385" y="43145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6695985" y="3533120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889948" y="3689866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55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 animBg="1"/>
      <p:bldP spid="37" grpId="0"/>
      <p:bldP spid="38" grpId="0" animBg="1"/>
      <p:bldP spid="43" grpId="0"/>
      <p:bldP spid="44" grpId="0" animBg="1"/>
      <p:bldP spid="45" grpId="0" animBg="1"/>
      <p:bldP spid="47" grpId="0" animBg="1"/>
      <p:bldP spid="4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Liveness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Requirements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9144000" cy="47806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Something good eventually happens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waiting train is eventually allowed to enter the bridge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process eventually decides to be a leader/follower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 finite execution demonstrates violation of such properties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Counterexample should show a cycle in which the system may get stuck without achieving the goal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Formalization: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Need to consider infinite executions (also called </a:t>
            </a:r>
            <a:r>
              <a:rPr lang="en-US" sz="2000" dirty="0" smtClean="0">
                <a:latin typeface="Symbol" panose="05050102010706020507" pitchFamily="18" charset="2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-executions)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Need a logic to state properties of infinite executions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0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06188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Nondeterministic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717319" y="1631417"/>
            <a:ext cx="2514600" cy="1341640"/>
            <a:chOff x="2717319" y="1631417"/>
            <a:chExt cx="2514600" cy="1341640"/>
          </a:xfrm>
        </p:grpSpPr>
        <p:cxnSp>
          <p:nvCxnSpPr>
            <p:cNvPr id="28" name="Straight Arrow Connector 27"/>
            <p:cNvCxnSpPr/>
            <p:nvPr/>
          </p:nvCxnSpPr>
          <p:spPr>
            <a:xfrm>
              <a:off x="3860319" y="2626973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3250719" y="2225912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717319" y="2568995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4679751" y="1631417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</a:t>
              </a:r>
              <a:endParaRPr lang="en-US" sz="1600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4622319" y="2321011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8" name="Arc 57"/>
            <p:cNvSpPr/>
            <p:nvPr/>
          </p:nvSpPr>
          <p:spPr>
            <a:xfrm>
              <a:off x="3326919" y="1864973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c 25"/>
            <p:cNvSpPr/>
            <p:nvPr/>
          </p:nvSpPr>
          <p:spPr>
            <a:xfrm>
              <a:off x="4653026" y="1969971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Content Placeholder 3"/>
          <p:cNvSpPr txBox="1">
            <a:spLocks/>
          </p:cNvSpPr>
          <p:nvPr/>
        </p:nvSpPr>
        <p:spPr>
          <a:xfrm>
            <a:off x="3413015" y="3236573"/>
            <a:ext cx="18669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Persistently 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</p:txBody>
      </p:sp>
      <p:sp>
        <p:nvSpPr>
          <p:cNvPr id="39" name="Content Placeholder 3"/>
          <p:cNvSpPr txBox="1">
            <a:spLocks/>
          </p:cNvSpPr>
          <p:nvPr/>
        </p:nvSpPr>
        <p:spPr>
          <a:xfrm>
            <a:off x="934266" y="4419600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Can we construct an equivalent deterministic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automaton ?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40" name="Content Placeholder 3"/>
          <p:cNvSpPr txBox="1">
            <a:spLocks/>
          </p:cNvSpPr>
          <p:nvPr/>
        </p:nvSpPr>
        <p:spPr>
          <a:xfrm>
            <a:off x="960424" y="5133264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No!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Nondeterminism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is sometimes necessary!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65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20840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Omega-Regular Languages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language of a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 is the set of traces it accepts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Such languages are called omega-regular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Well-developed theory of omega-regular languages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Analogous the classical theory of regular languages (i.e. languages of finite strings of input characters accepted by finite automata)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Relevance to us: Given an LTL formula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there is an algorithm to construct a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 M</a:t>
            </a:r>
            <a:r>
              <a:rPr lang="en-US" sz="2000" baseline="-25000" dirty="0" smtClean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that accepts exactly those traces that satisfy the formula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75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18960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985439" y="1454491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542991" y="1900316"/>
            <a:ext cx="867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System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2" name="Group 3"/>
          <p:cNvGrpSpPr/>
          <p:nvPr/>
        </p:nvGrpSpPr>
        <p:grpSpPr>
          <a:xfrm>
            <a:off x="694002" y="2593444"/>
            <a:ext cx="2976961" cy="2880065"/>
            <a:chOff x="694002" y="2593444"/>
            <a:chExt cx="2976961" cy="2880065"/>
          </a:xfrm>
        </p:grpSpPr>
        <p:sp>
          <p:nvSpPr>
            <p:cNvPr id="24" name="TextBox 23"/>
            <p:cNvSpPr txBox="1"/>
            <p:nvPr/>
          </p:nvSpPr>
          <p:spPr>
            <a:xfrm>
              <a:off x="1651375" y="5073399"/>
              <a:ext cx="10622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Monitor</a:t>
              </a:r>
              <a:endParaRPr lang="en-US" sz="2000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94002" y="3684608"/>
              <a:ext cx="2976961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17"/>
            <p:cNvGrpSpPr/>
            <p:nvPr/>
          </p:nvGrpSpPr>
          <p:grpSpPr>
            <a:xfrm>
              <a:off x="853838" y="3815518"/>
              <a:ext cx="2695006" cy="943745"/>
              <a:chOff x="3276600" y="5020596"/>
              <a:chExt cx="2695006" cy="943745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989696" y="5020596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445102" y="51012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76600" y="5641397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4843818" y="55441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4241037" y="5642869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666806" y="5684187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Arrow Connector 42"/>
              <p:cNvCxnSpPr>
                <a:endCxn id="36" idx="3"/>
              </p:cNvCxnSpPr>
              <p:nvPr/>
            </p:nvCxnSpPr>
            <p:spPr>
              <a:xfrm flipV="1">
                <a:off x="3607991" y="5259722"/>
                <a:ext cx="426342" cy="491557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endCxn id="37" idx="2"/>
              </p:cNvCxnSpPr>
              <p:nvPr/>
            </p:nvCxnSpPr>
            <p:spPr>
              <a:xfrm>
                <a:off x="4332666" y="5160674"/>
                <a:ext cx="1112436" cy="8061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endCxn id="40" idx="0"/>
              </p:cNvCxnSpPr>
              <p:nvPr/>
            </p:nvCxnSpPr>
            <p:spPr>
              <a:xfrm>
                <a:off x="4231457" y="5300751"/>
                <a:ext cx="161980" cy="34211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endCxn id="39" idx="7"/>
              </p:cNvCxnSpPr>
              <p:nvPr/>
            </p:nvCxnSpPr>
            <p:spPr>
              <a:xfrm flipH="1">
                <a:off x="5103981" y="5381365"/>
                <a:ext cx="441283" cy="20377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endCxn id="41" idx="0"/>
              </p:cNvCxnSpPr>
              <p:nvPr/>
            </p:nvCxnSpPr>
            <p:spPr>
              <a:xfrm>
                <a:off x="5710165" y="5346989"/>
                <a:ext cx="109041" cy="33719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818282"/>
            <a:ext cx="4876800" cy="41253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Is there an execution of the System for which the Monitor can enter an error state?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Monitor is designed so that such an execution indicates a bug! 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Verification =&gt; Reachability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Check if error state is reachable in composition of System and Monitor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86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70262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985439" y="1454491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542991" y="1900316"/>
            <a:ext cx="867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System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295400"/>
            <a:ext cx="4876800" cy="45063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Is there an infinite execution of the System which is accepted by M? that is, an execution in which some error state appears repeatedly?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Monitor is designed so that such an execution indicates a bug! 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Verification =&gt; Search for cycles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Check if there is a reachable cycle containing an error state in the composition of System and Monitor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694002" y="2593444"/>
            <a:ext cx="2976961" cy="2894470"/>
            <a:chOff x="694002" y="2593444"/>
            <a:chExt cx="2976961" cy="2894470"/>
          </a:xfrm>
        </p:grpSpPr>
        <p:sp>
          <p:nvSpPr>
            <p:cNvPr id="24" name="TextBox 23"/>
            <p:cNvSpPr txBox="1"/>
            <p:nvPr/>
          </p:nvSpPr>
          <p:spPr>
            <a:xfrm>
              <a:off x="1158638" y="5087804"/>
              <a:ext cx="1991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err="1" smtClean="0"/>
                <a:t>Buchi</a:t>
              </a:r>
              <a:r>
                <a:rPr lang="en-US" sz="2000" b="1" dirty="0" smtClean="0"/>
                <a:t> Monitor M</a:t>
              </a:r>
              <a:endParaRPr lang="en-US" sz="2000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94002" y="3684608"/>
              <a:ext cx="2976961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17"/>
            <p:cNvGrpSpPr/>
            <p:nvPr/>
          </p:nvGrpSpPr>
          <p:grpSpPr>
            <a:xfrm>
              <a:off x="853838" y="3815518"/>
              <a:ext cx="2695006" cy="943745"/>
              <a:chOff x="3276600" y="5020596"/>
              <a:chExt cx="2695006" cy="943745"/>
            </a:xfrm>
          </p:grpSpPr>
          <p:sp>
            <p:nvSpPr>
              <p:cNvPr id="36" name="Oval 35"/>
              <p:cNvSpPr/>
              <p:nvPr/>
            </p:nvSpPr>
            <p:spPr>
              <a:xfrm>
                <a:off x="3989696" y="5020596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445102" y="51012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76600" y="5641397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4843818" y="5544110"/>
                <a:ext cx="304800" cy="280154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4241037" y="5642869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666806" y="5684187"/>
                <a:ext cx="304800" cy="280154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Arrow Connector 42"/>
              <p:cNvCxnSpPr>
                <a:endCxn id="36" idx="3"/>
              </p:cNvCxnSpPr>
              <p:nvPr/>
            </p:nvCxnSpPr>
            <p:spPr>
              <a:xfrm flipV="1">
                <a:off x="3607991" y="5259722"/>
                <a:ext cx="426342" cy="491557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>
                <a:endCxn id="37" idx="2"/>
              </p:cNvCxnSpPr>
              <p:nvPr/>
            </p:nvCxnSpPr>
            <p:spPr>
              <a:xfrm>
                <a:off x="4332666" y="5160674"/>
                <a:ext cx="1112436" cy="8061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endCxn id="40" idx="0"/>
              </p:cNvCxnSpPr>
              <p:nvPr/>
            </p:nvCxnSpPr>
            <p:spPr>
              <a:xfrm>
                <a:off x="4231457" y="5300751"/>
                <a:ext cx="161980" cy="34211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flipH="1">
                <a:off x="5103981" y="5381365"/>
                <a:ext cx="441283" cy="20377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endCxn id="41" idx="0"/>
              </p:cNvCxnSpPr>
              <p:nvPr/>
            </p:nvCxnSpPr>
            <p:spPr>
              <a:xfrm>
                <a:off x="5710165" y="5346989"/>
                <a:ext cx="109041" cy="337198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Straight Arrow Connector 25"/>
            <p:cNvCxnSpPr>
              <a:endCxn id="38" idx="6"/>
            </p:cNvCxnSpPr>
            <p:nvPr/>
          </p:nvCxnSpPr>
          <p:spPr>
            <a:xfrm flipH="1" flipV="1">
              <a:off x="1158638" y="4576396"/>
              <a:ext cx="647223" cy="610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endCxn id="39" idx="5"/>
            </p:cNvCxnSpPr>
            <p:nvPr/>
          </p:nvCxnSpPr>
          <p:spPr>
            <a:xfrm flipH="1" flipV="1">
              <a:off x="2681219" y="4578158"/>
              <a:ext cx="555363" cy="592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96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4625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/>
        </p:nvSpPr>
        <p:spPr>
          <a:xfrm>
            <a:off x="896945" y="1454491"/>
            <a:ext cx="2004915" cy="11389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896945" y="1900316"/>
            <a:ext cx="198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RailRoadController</a:t>
            </a:r>
            <a:endParaRPr lang="en-US" b="1" baseline="-25000" dirty="0"/>
          </a:p>
        </p:txBody>
      </p: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3962400" y="1295400"/>
            <a:ext cx="5029200" cy="1298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Correctness requirement: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(West train waiting 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West signal is green)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53158" y="2593444"/>
            <a:ext cx="3256842" cy="3445466"/>
            <a:chOff x="553158" y="2593444"/>
            <a:chExt cx="3256842" cy="3445466"/>
          </a:xfrm>
        </p:grpSpPr>
        <p:sp>
          <p:nvSpPr>
            <p:cNvPr id="24" name="TextBox 23"/>
            <p:cNvSpPr txBox="1"/>
            <p:nvPr/>
          </p:nvSpPr>
          <p:spPr>
            <a:xfrm>
              <a:off x="1231351" y="5638800"/>
              <a:ext cx="1991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err="1" smtClean="0"/>
                <a:t>Buchi</a:t>
              </a:r>
              <a:r>
                <a:rPr lang="en-US" sz="2000" b="1" dirty="0" smtClean="0"/>
                <a:t> Monitor M</a:t>
              </a:r>
              <a:endParaRPr lang="en-US" sz="2000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53158" y="3684608"/>
              <a:ext cx="3256842" cy="1801792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450075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2473919" y="2593444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538867" y="2982213"/>
              <a:ext cx="8274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signal</a:t>
              </a:r>
              <a:r>
                <a:rPr lang="en-US" sz="1600" baseline="-25000" dirty="0" smtClean="0"/>
                <a:t>W</a:t>
              </a:r>
              <a:r>
                <a:rPr lang="en-US" sz="1600" dirty="0" smtClean="0"/>
                <a:t> </a:t>
              </a:r>
              <a:endParaRPr 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53158" y="2982213"/>
              <a:ext cx="8354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mode</a:t>
              </a:r>
              <a:r>
                <a:rPr lang="en-US" sz="1600" baseline="-25000" dirty="0" err="1" smtClean="0"/>
                <a:t>W</a:t>
              </a:r>
              <a:r>
                <a:rPr lang="en-US" sz="1600" dirty="0" smtClean="0"/>
                <a:t> </a:t>
              </a:r>
              <a:endParaRPr lang="en-US" sz="1600" dirty="0"/>
            </a:p>
          </p:txBody>
        </p:sp>
      </p:grpSp>
      <p:sp>
        <p:nvSpPr>
          <p:cNvPr id="31" name="Content Placeholder 3"/>
          <p:cNvSpPr txBox="1">
            <a:spLocks/>
          </p:cNvSpPr>
          <p:nvPr/>
        </p:nvSpPr>
        <p:spPr>
          <a:xfrm>
            <a:off x="3973773" y="2745843"/>
            <a:ext cx="5029200" cy="1597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Violation of requirement: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Infinite execution where, at some step, west train is waiting and in all subsequent  times west signal is red</a:t>
            </a:r>
          </a:p>
        </p:txBody>
      </p:sp>
      <p:grpSp>
        <p:nvGrpSpPr>
          <p:cNvPr id="3" name="Group 8"/>
          <p:cNvGrpSpPr/>
          <p:nvPr/>
        </p:nvGrpSpPr>
        <p:grpSpPr>
          <a:xfrm>
            <a:off x="701415" y="3786136"/>
            <a:ext cx="2962133" cy="1471608"/>
            <a:chOff x="4686300" y="4521940"/>
            <a:chExt cx="2962133" cy="1471608"/>
          </a:xfrm>
        </p:grpSpPr>
        <p:cxnSp>
          <p:nvCxnSpPr>
            <p:cNvPr id="33" name="Straight Arrow Connector 32"/>
            <p:cNvCxnSpPr>
              <a:stCxn id="52" idx="6"/>
              <a:endCxn id="47" idx="2"/>
            </p:cNvCxnSpPr>
            <p:nvPr/>
          </p:nvCxnSpPr>
          <p:spPr>
            <a:xfrm>
              <a:off x="5562600" y="5537557"/>
              <a:ext cx="1133333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4953000" y="5211534"/>
              <a:ext cx="609600" cy="652046"/>
              <a:chOff x="2057400" y="2819400"/>
              <a:chExt cx="838200" cy="7620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2266950" y="3015733"/>
                <a:ext cx="304800" cy="4316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 flipV="1">
              <a:off x="4686300" y="5554617"/>
              <a:ext cx="266700" cy="958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6753365" y="4521940"/>
              <a:ext cx="2311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 </a:t>
              </a:r>
              <a:endParaRPr lang="en-US" sz="1600" dirty="0"/>
            </a:p>
          </p:txBody>
        </p:sp>
        <p:sp>
          <p:nvSpPr>
            <p:cNvPr id="47" name="Oval 46"/>
            <p:cNvSpPr/>
            <p:nvPr/>
          </p:nvSpPr>
          <p:spPr>
            <a:xfrm>
              <a:off x="6695933" y="5211534"/>
              <a:ext cx="609600" cy="65204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49" name="Arc 48"/>
            <p:cNvSpPr/>
            <p:nvPr/>
          </p:nvSpPr>
          <p:spPr>
            <a:xfrm>
              <a:off x="5029200" y="4850595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Arc 50"/>
            <p:cNvSpPr/>
            <p:nvPr/>
          </p:nvSpPr>
          <p:spPr>
            <a:xfrm>
              <a:off x="6726640" y="4860494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353033" y="4545052"/>
              <a:ext cx="1295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signal</a:t>
              </a:r>
              <a:r>
                <a:rPr lang="en-US" sz="1600" baseline="-25000" dirty="0" smtClean="0"/>
                <a:t>W</a:t>
              </a:r>
              <a:r>
                <a:rPr lang="en-US" sz="1600" dirty="0" smtClean="0"/>
                <a:t>  = red</a:t>
              </a:r>
              <a:endParaRPr lang="en-US" sz="1600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421142" y="5654994"/>
              <a:ext cx="14478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 smtClean="0"/>
                <a:t>mode</a:t>
              </a:r>
              <a:r>
                <a:rPr lang="en-US" sz="1600" baseline="-25000" dirty="0" err="1" smtClean="0"/>
                <a:t>W</a:t>
              </a:r>
              <a:r>
                <a:rPr lang="en-US" sz="1600" dirty="0" smtClean="0"/>
                <a:t> = wait</a:t>
              </a:r>
              <a:endParaRPr lang="en-US" sz="1600" dirty="0"/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3973773" y="4359866"/>
            <a:ext cx="5029200" cy="1597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Verification =&gt; Search for reachable cycle containing red monitor state in the composite system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06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07604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31" grpId="0"/>
      <p:bldP spid="5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From LTL to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Buchi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Automata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2514600" y="2055168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1676400" y="2615864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5410200" y="2615863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153537" y="2082463"/>
            <a:ext cx="1996509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LTL Formula </a:t>
            </a:r>
            <a:r>
              <a:rPr lang="en-US" sz="24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5410200" y="2126903"/>
            <a:ext cx="2955361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err="1" smtClean="0"/>
              <a:t>Buchi</a:t>
            </a:r>
            <a:r>
              <a:rPr lang="en-US" sz="2400" dirty="0" smtClean="0"/>
              <a:t> Automaton </a:t>
            </a:r>
            <a:r>
              <a:rPr lang="en-US" sz="2400" dirty="0">
                <a:latin typeface="Comic Sans MS" pitchFamily="66" charset="0"/>
              </a:rPr>
              <a:t>M</a:t>
            </a:r>
            <a:r>
              <a:rPr lang="en-US" sz="24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362200" y="2055168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Tableau </a:t>
            </a:r>
          </a:p>
          <a:p>
            <a:r>
              <a:rPr lang="en-US" sz="2800" dirty="0" smtClean="0">
                <a:solidFill>
                  <a:schemeClr val="hlink"/>
                </a:solidFill>
              </a:rPr>
              <a:t>Construction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333233" y="3570597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  <a:sym typeface="Wingdings" pitchFamily="2" charset="2"/>
              </a:rPr>
              <a:t>A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utomaton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accepts exactly those traces that satisfy formula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333233" y="4296772"/>
            <a:ext cx="8610600" cy="16468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To check if a system C satisfies the LTL correctness requirement </a:t>
            </a:r>
            <a:r>
              <a:rPr lang="en-US" sz="2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Construct the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automaton M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~</a:t>
            </a:r>
            <a:r>
              <a:rPr lang="en-US" sz="2000" baseline="-25000" dirty="0" smtClean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corresponding to negated spec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Search for cycles in composition of C and </a:t>
            </a:r>
            <a:r>
              <a:rPr lang="en-US" sz="2000" dirty="0">
                <a:latin typeface="Comic Sans MS" pitchFamily="66" charset="0"/>
                <a:sym typeface="Wingdings" pitchFamily="2" charset="2"/>
              </a:rPr>
              <a:t>M</a:t>
            </a:r>
            <a:r>
              <a:rPr lang="en-US" sz="2000" baseline="-25000" dirty="0">
                <a:latin typeface="Comic Sans MS" pitchFamily="66" charset="0"/>
                <a:sym typeface="Wingdings" pitchFamily="2" charset="2"/>
              </a:rPr>
              <a:t>~</a:t>
            </a:r>
            <a:r>
              <a:rPr lang="en-US" sz="2000" baseline="-25000" dirty="0">
                <a:latin typeface="Symbol" panose="05050102010706020507" pitchFamily="18" charset="2"/>
                <a:sym typeface="Wingdings" panose="05000000000000000000" pitchFamily="2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6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54177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14"/>
          <p:cNvGrpSpPr/>
          <p:nvPr/>
        </p:nvGrpSpPr>
        <p:grpSpPr>
          <a:xfrm>
            <a:off x="2514600" y="1948934"/>
            <a:ext cx="3048000" cy="816651"/>
            <a:chOff x="2057400" y="2819400"/>
            <a:chExt cx="838200" cy="762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24100" y="2847012"/>
              <a:ext cx="304800" cy="344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 &amp; E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1981200" y="2357259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 smtClean="0">
                <a:latin typeface="Comic Sans MS" pitchFamily="66" charset="0"/>
              </a:rPr>
              <a:t>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228600" y="3733800"/>
            <a:ext cx="7365242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 state is a collection of formulas that must be satisfied 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7" name="Content Placeholder 3"/>
          <p:cNvSpPr txBox="1">
            <a:spLocks/>
          </p:cNvSpPr>
          <p:nvPr/>
        </p:nvSpPr>
        <p:spPr>
          <a:xfrm>
            <a:off x="228600" y="4359140"/>
            <a:ext cx="4779749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Initial state contains given formula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70042" y="2291014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A e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36818" y="230291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</a:t>
            </a:r>
            <a:r>
              <a:rPr lang="en-US" dirty="0" smtClean="0">
                <a:solidFill>
                  <a:srgbClr val="7030A0"/>
                </a:solidFill>
              </a:rPr>
              <a:t> f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2" name="Content Placeholder 3"/>
          <p:cNvSpPr txBox="1">
            <a:spLocks/>
          </p:cNvSpPr>
          <p:nvPr/>
        </p:nvSpPr>
        <p:spPr>
          <a:xfrm>
            <a:off x="228600" y="5010820"/>
            <a:ext cx="8839200" cy="8565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Formulas in a state must be consistent with rules of logical connectives: for example, if a state has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then it must have both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and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27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75127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14"/>
          <p:cNvGrpSpPr/>
          <p:nvPr/>
        </p:nvGrpSpPr>
        <p:grpSpPr>
          <a:xfrm>
            <a:off x="1143000" y="2133599"/>
            <a:ext cx="3048000" cy="834870"/>
            <a:chOff x="2057400" y="2802400"/>
            <a:chExt cx="838200" cy="779000"/>
          </a:xfrm>
        </p:grpSpPr>
        <p:sp>
          <p:nvSpPr>
            <p:cNvPr id="59" name="Oval 58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2308860" y="2802400"/>
              <a:ext cx="304800" cy="344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 &amp; E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46" name="Straight Arrow Connector 45"/>
          <p:cNvCxnSpPr/>
          <p:nvPr/>
        </p:nvCxnSpPr>
        <p:spPr>
          <a:xfrm>
            <a:off x="609600" y="2560144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 smtClean="0">
                <a:latin typeface="Comic Sans MS" pitchFamily="66" charset="0"/>
              </a:rPr>
              <a:t>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333233" y="4441208"/>
            <a:ext cx="8355842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If a state has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it must have both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and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 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371600" y="243840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A e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971800" y="2438400"/>
            <a:ext cx="51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E</a:t>
            </a:r>
            <a:r>
              <a:rPr lang="en-US" dirty="0" smtClean="0">
                <a:solidFill>
                  <a:srgbClr val="7030A0"/>
                </a:solidFill>
              </a:rPr>
              <a:t> f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828800" y="2438400"/>
            <a:ext cx="1053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e, N A e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333233" y="5124732"/>
            <a:ext cx="8658367" cy="8188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If a state has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it must have either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or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; this leads to 3 cases 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05200" y="2438400"/>
            <a:ext cx="40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19344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"/>
          <p:cNvGrpSpPr/>
          <p:nvPr/>
        </p:nvGrpSpPr>
        <p:grpSpPr>
          <a:xfrm>
            <a:off x="5641075" y="2097469"/>
            <a:ext cx="3048000" cy="816651"/>
            <a:chOff x="5641075" y="2097469"/>
            <a:chExt cx="3048000" cy="816651"/>
          </a:xfrm>
        </p:grpSpPr>
        <p:grpSp>
          <p:nvGrpSpPr>
            <p:cNvPr id="5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N A e, E f, N E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4613099" y="2779331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34"/>
          <p:cNvGrpSpPr/>
          <p:nvPr/>
        </p:nvGrpSpPr>
        <p:grpSpPr>
          <a:xfrm>
            <a:off x="3234830" y="3276600"/>
            <a:ext cx="3048000" cy="816651"/>
            <a:chOff x="5641075" y="2097469"/>
            <a:chExt cx="3048000" cy="816651"/>
          </a:xfrm>
        </p:grpSpPr>
        <p:grpSp>
          <p:nvGrpSpPr>
            <p:cNvPr id="7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N A e, E f, N E f,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37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9709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 smtClean="0">
                <a:latin typeface="Comic Sans MS" pitchFamily="66" charset="0"/>
              </a:rPr>
              <a:t>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152400" y="4441208"/>
            <a:ext cx="8839199" cy="1349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 Rules: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If  a state contains input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var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e, then e must hold on outgoing transitions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If a state contains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Next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then target of transition must contain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6078940" y="2097469"/>
            <a:ext cx="3048000" cy="816651"/>
            <a:chOff x="5641075" y="2097469"/>
            <a:chExt cx="3048000" cy="816651"/>
          </a:xfrm>
        </p:grpSpPr>
        <p:grpSp>
          <p:nvGrpSpPr>
            <p:cNvPr id="4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</a:t>
              </a:r>
              <a:r>
                <a:rPr lang="en-US" b="1" dirty="0" smtClean="0">
                  <a:solidFill>
                    <a:srgbClr val="7030A0"/>
                  </a:solidFill>
                </a:rPr>
                <a:t>e</a:t>
              </a:r>
              <a:r>
                <a:rPr lang="en-US" dirty="0" smtClean="0">
                  <a:solidFill>
                    <a:srgbClr val="7030A0"/>
                  </a:solidFill>
                </a:rPr>
                <a:t>, E f, </a:t>
              </a:r>
              <a:r>
                <a:rPr lang="en-US" b="1" dirty="0" smtClean="0">
                  <a:solidFill>
                    <a:srgbClr val="7030A0"/>
                  </a:solidFill>
                </a:rPr>
                <a:t>N A e</a:t>
              </a:r>
              <a:r>
                <a:rPr lang="en-US" dirty="0" smtClean="0">
                  <a:solidFill>
                    <a:srgbClr val="7030A0"/>
                  </a:solidFill>
                </a:rPr>
                <a:t>, </a:t>
              </a:r>
              <a:r>
                <a:rPr lang="en-US" b="1" dirty="0" smtClean="0">
                  <a:solidFill>
                    <a:srgbClr val="7030A0"/>
                  </a:solidFill>
                </a:rPr>
                <a:t>N E f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4"/>
          <p:cNvGrpSpPr/>
          <p:nvPr/>
        </p:nvGrpSpPr>
        <p:grpSpPr>
          <a:xfrm>
            <a:off x="2602947" y="2163455"/>
            <a:ext cx="3048000" cy="816651"/>
            <a:chOff x="5641075" y="2097469"/>
            <a:chExt cx="3048000" cy="816651"/>
          </a:xfrm>
        </p:grpSpPr>
        <p:grpSp>
          <p:nvGrpSpPr>
            <p:cNvPr id="6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</a:t>
              </a:r>
              <a:r>
                <a:rPr lang="en-US" b="1" dirty="0" smtClean="0">
                  <a:solidFill>
                    <a:srgbClr val="7030A0"/>
                  </a:solidFill>
                </a:rPr>
                <a:t>e</a:t>
              </a:r>
              <a:r>
                <a:rPr lang="en-US" dirty="0" smtClean="0">
                  <a:solidFill>
                    <a:srgbClr val="7030A0"/>
                  </a:solidFill>
                </a:rPr>
                <a:t>, E f, </a:t>
              </a:r>
              <a:r>
                <a:rPr lang="en-US" b="1" dirty="0" smtClean="0">
                  <a:solidFill>
                    <a:srgbClr val="7030A0"/>
                  </a:solidFill>
                </a:rPr>
                <a:t>N A e</a:t>
              </a:r>
              <a:r>
                <a:rPr lang="en-US" dirty="0" smtClean="0">
                  <a:solidFill>
                    <a:srgbClr val="7030A0"/>
                  </a:solidFill>
                </a:rPr>
                <a:t>, </a:t>
              </a:r>
              <a:r>
                <a:rPr lang="en-US" b="1" dirty="0" smtClean="0">
                  <a:solidFill>
                    <a:srgbClr val="7030A0"/>
                  </a:solidFill>
                </a:rPr>
                <a:t>N E f</a:t>
              </a:r>
              <a:r>
                <a:rPr lang="en-US" dirty="0" smtClean="0">
                  <a:solidFill>
                    <a:srgbClr val="7030A0"/>
                  </a:solidFill>
                </a:rPr>
                <a:t>, </a:t>
              </a:r>
              <a:r>
                <a:rPr lang="en-US" b="1" dirty="0" smtClean="0">
                  <a:solidFill>
                    <a:srgbClr val="7030A0"/>
                  </a:solidFill>
                </a:rPr>
                <a:t>f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31"/>
          <p:cNvGrpSpPr/>
          <p:nvPr/>
        </p:nvGrpSpPr>
        <p:grpSpPr>
          <a:xfrm>
            <a:off x="152400" y="3133643"/>
            <a:ext cx="3048000" cy="816651"/>
            <a:chOff x="5641075" y="2097469"/>
            <a:chExt cx="3048000" cy="816651"/>
          </a:xfrm>
        </p:grpSpPr>
        <p:grpSp>
          <p:nvGrpSpPr>
            <p:cNvPr id="8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</a:t>
              </a:r>
              <a:r>
                <a:rPr lang="en-US" b="1" dirty="0" smtClean="0">
                  <a:solidFill>
                    <a:srgbClr val="7030A0"/>
                  </a:solidFill>
                </a:rPr>
                <a:t>e</a:t>
              </a:r>
              <a:r>
                <a:rPr lang="en-US" dirty="0" smtClean="0">
                  <a:solidFill>
                    <a:srgbClr val="7030A0"/>
                  </a:solidFill>
                </a:rPr>
                <a:t>, E f, </a:t>
              </a:r>
              <a:r>
                <a:rPr lang="en-US" b="1" dirty="0" smtClean="0">
                  <a:solidFill>
                    <a:srgbClr val="7030A0"/>
                  </a:solidFill>
                </a:rPr>
                <a:t>N A e</a:t>
              </a:r>
              <a:r>
                <a:rPr lang="en-US" dirty="0" smtClean="0">
                  <a:solidFill>
                    <a:srgbClr val="7030A0"/>
                  </a:solidFill>
                </a:rPr>
                <a:t>,  </a:t>
              </a:r>
              <a:r>
                <a:rPr lang="en-US" b="1" dirty="0" smtClean="0">
                  <a:solidFill>
                    <a:srgbClr val="7030A0"/>
                  </a:solidFill>
                </a:rPr>
                <a:t>f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9" name="Group 46"/>
          <p:cNvGrpSpPr/>
          <p:nvPr/>
        </p:nvGrpSpPr>
        <p:grpSpPr>
          <a:xfrm>
            <a:off x="3486381" y="3529427"/>
            <a:ext cx="3048000" cy="816651"/>
            <a:chOff x="5641075" y="2097469"/>
            <a:chExt cx="3048000" cy="816651"/>
          </a:xfrm>
        </p:grpSpPr>
        <p:sp>
          <p:nvSpPr>
            <p:cNvPr id="50" name="Oval 49"/>
            <p:cNvSpPr/>
            <p:nvPr/>
          </p:nvSpPr>
          <p:spPr>
            <a:xfrm>
              <a:off x="5641075" y="2097469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81641" y="2347006"/>
              <a:ext cx="18878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</a:t>
              </a:r>
              <a:r>
                <a:rPr lang="en-US" b="1" dirty="0" smtClean="0">
                  <a:solidFill>
                    <a:srgbClr val="7030A0"/>
                  </a:solidFill>
                </a:rPr>
                <a:t>e</a:t>
              </a:r>
              <a:r>
                <a:rPr lang="en-US" dirty="0" smtClean="0">
                  <a:solidFill>
                    <a:srgbClr val="7030A0"/>
                  </a:solidFill>
                </a:rPr>
                <a:t>, </a:t>
              </a:r>
              <a:r>
                <a:rPr lang="en-US" b="1" dirty="0" smtClean="0">
                  <a:solidFill>
                    <a:srgbClr val="7030A0"/>
                  </a:solidFill>
                </a:rPr>
                <a:t>N A e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10" name="Group 44"/>
          <p:cNvGrpSpPr/>
          <p:nvPr/>
        </p:nvGrpSpPr>
        <p:grpSpPr>
          <a:xfrm>
            <a:off x="2444886" y="1657820"/>
            <a:ext cx="984114" cy="978554"/>
            <a:chOff x="2444886" y="1657820"/>
            <a:chExt cx="984114" cy="978554"/>
          </a:xfrm>
        </p:grpSpPr>
        <p:sp>
          <p:nvSpPr>
            <p:cNvPr id="44" name="Arc 43"/>
            <p:cNvSpPr/>
            <p:nvPr/>
          </p:nvSpPr>
          <p:spPr>
            <a:xfrm>
              <a:off x="2971800" y="1798174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444886" y="1657820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</a:t>
              </a:r>
              <a:r>
                <a:rPr lang="en-US" sz="1600" dirty="0" smtClean="0"/>
                <a:t> &amp; f </a:t>
              </a:r>
              <a:endParaRPr lang="en-US" sz="1600" dirty="0"/>
            </a:p>
          </p:txBody>
        </p:sp>
      </p:grpSp>
      <p:grpSp>
        <p:nvGrpSpPr>
          <p:cNvPr id="11" name="Group 50"/>
          <p:cNvGrpSpPr/>
          <p:nvPr/>
        </p:nvGrpSpPr>
        <p:grpSpPr>
          <a:xfrm>
            <a:off x="5684444" y="3163235"/>
            <a:ext cx="849937" cy="838200"/>
            <a:chOff x="5684444" y="3163235"/>
            <a:chExt cx="849937" cy="838200"/>
          </a:xfrm>
        </p:grpSpPr>
        <p:sp>
          <p:nvSpPr>
            <p:cNvPr id="52" name="Arc 51"/>
            <p:cNvSpPr/>
            <p:nvPr/>
          </p:nvSpPr>
          <p:spPr>
            <a:xfrm>
              <a:off x="5684444" y="3163235"/>
              <a:ext cx="457200" cy="838200"/>
            </a:xfrm>
            <a:prstGeom prst="arc">
              <a:avLst>
                <a:gd name="adj1" fmla="val 10591770"/>
                <a:gd name="adj2" fmla="val 141447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6200635" y="3178624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</a:t>
              </a:r>
              <a:endParaRPr lang="en-US" sz="1600" dirty="0"/>
            </a:p>
          </p:txBody>
        </p:sp>
      </p:grpSp>
      <p:grpSp>
        <p:nvGrpSpPr>
          <p:cNvPr id="12" name="Group 47"/>
          <p:cNvGrpSpPr/>
          <p:nvPr/>
        </p:nvGrpSpPr>
        <p:grpSpPr>
          <a:xfrm>
            <a:off x="6324600" y="1524000"/>
            <a:ext cx="666981" cy="1046552"/>
            <a:chOff x="6324600" y="1524000"/>
            <a:chExt cx="666981" cy="1046552"/>
          </a:xfrm>
        </p:grpSpPr>
        <p:sp>
          <p:nvSpPr>
            <p:cNvPr id="43" name="Arc 42"/>
            <p:cNvSpPr/>
            <p:nvPr/>
          </p:nvSpPr>
          <p:spPr>
            <a:xfrm>
              <a:off x="6534381" y="1732352"/>
              <a:ext cx="457200" cy="838200"/>
            </a:xfrm>
            <a:prstGeom prst="arc">
              <a:avLst>
                <a:gd name="adj1" fmla="val 10591770"/>
                <a:gd name="adj2" fmla="val 0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6324600" y="1524000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</a:t>
              </a:r>
              <a:endParaRPr lang="en-US" sz="1600" dirty="0"/>
            </a:p>
          </p:txBody>
        </p:sp>
      </p:grpSp>
      <p:grpSp>
        <p:nvGrpSpPr>
          <p:cNvPr id="13" name="Group 45"/>
          <p:cNvGrpSpPr/>
          <p:nvPr/>
        </p:nvGrpSpPr>
        <p:grpSpPr>
          <a:xfrm>
            <a:off x="5505990" y="2045234"/>
            <a:ext cx="694645" cy="368424"/>
            <a:chOff x="5505990" y="2045234"/>
            <a:chExt cx="694645" cy="368424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5505990" y="2413658"/>
              <a:ext cx="635654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5571937" y="2045234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</a:t>
              </a:r>
              <a:r>
                <a:rPr lang="en-US" sz="1600" dirty="0" smtClean="0"/>
                <a:t> &amp; f </a:t>
              </a:r>
              <a:endParaRPr lang="en-US" sz="1600" dirty="0"/>
            </a:p>
          </p:txBody>
        </p:sp>
      </p:grpSp>
      <p:grpSp>
        <p:nvGrpSpPr>
          <p:cNvPr id="14" name="Group 68"/>
          <p:cNvGrpSpPr/>
          <p:nvPr/>
        </p:nvGrpSpPr>
        <p:grpSpPr>
          <a:xfrm>
            <a:off x="3047637" y="2770840"/>
            <a:ext cx="3486744" cy="693356"/>
            <a:chOff x="3047637" y="2770840"/>
            <a:chExt cx="3486744" cy="693356"/>
          </a:xfrm>
        </p:grpSpPr>
        <p:cxnSp>
          <p:nvCxnSpPr>
            <p:cNvPr id="57" name="Straight Arrow Connector 56"/>
            <p:cNvCxnSpPr/>
            <p:nvPr/>
          </p:nvCxnSpPr>
          <p:spPr>
            <a:xfrm flipH="1">
              <a:off x="3047637" y="2770840"/>
              <a:ext cx="3486744" cy="6933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4696032" y="3009347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</a:t>
              </a:r>
              <a:endParaRPr lang="en-US" sz="1600" dirty="0"/>
            </a:p>
          </p:txBody>
        </p:sp>
      </p:grpSp>
      <p:grpSp>
        <p:nvGrpSpPr>
          <p:cNvPr id="15" name="Group 58"/>
          <p:cNvGrpSpPr/>
          <p:nvPr/>
        </p:nvGrpSpPr>
        <p:grpSpPr>
          <a:xfrm>
            <a:off x="2230582" y="2797354"/>
            <a:ext cx="675043" cy="526861"/>
            <a:chOff x="2230582" y="2797354"/>
            <a:chExt cx="675043" cy="526861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2905625" y="2797354"/>
              <a:ext cx="0" cy="52686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2230582" y="2863340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</a:t>
              </a:r>
              <a:r>
                <a:rPr lang="en-US" sz="1600" dirty="0" smtClean="0"/>
                <a:t> &amp; f </a:t>
              </a:r>
              <a:endParaRPr lang="en-US" sz="1600" dirty="0"/>
            </a:p>
          </p:txBody>
        </p:sp>
      </p:grpSp>
      <p:grpSp>
        <p:nvGrpSpPr>
          <p:cNvPr id="16" name="Group 59"/>
          <p:cNvGrpSpPr/>
          <p:nvPr/>
        </p:nvGrpSpPr>
        <p:grpSpPr>
          <a:xfrm>
            <a:off x="2718595" y="3570097"/>
            <a:ext cx="767786" cy="520392"/>
            <a:chOff x="2718595" y="3570097"/>
            <a:chExt cx="767786" cy="520392"/>
          </a:xfrm>
        </p:grpSpPr>
        <p:cxnSp>
          <p:nvCxnSpPr>
            <p:cNvPr id="53" name="Straight Arrow Connector 52"/>
            <p:cNvCxnSpPr>
              <a:endCxn id="50" idx="2"/>
            </p:cNvCxnSpPr>
            <p:nvPr/>
          </p:nvCxnSpPr>
          <p:spPr>
            <a:xfrm>
              <a:off x="3208206" y="3570097"/>
              <a:ext cx="278175" cy="3676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2718595" y="3751935"/>
              <a:ext cx="6286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e</a:t>
              </a:r>
              <a:r>
                <a:rPr lang="en-US" sz="1600" dirty="0" smtClean="0"/>
                <a:t> &amp; f </a:t>
              </a:r>
              <a:endParaRPr lang="en-US" sz="1600" dirty="0"/>
            </a:p>
          </p:txBody>
        </p:sp>
      </p:grpSp>
      <p:grpSp>
        <p:nvGrpSpPr>
          <p:cNvPr id="17" name="Group 61"/>
          <p:cNvGrpSpPr/>
          <p:nvPr/>
        </p:nvGrpSpPr>
        <p:grpSpPr>
          <a:xfrm>
            <a:off x="5505990" y="2628282"/>
            <a:ext cx="818610" cy="338554"/>
            <a:chOff x="5505990" y="2628282"/>
            <a:chExt cx="818610" cy="338554"/>
          </a:xfrm>
        </p:grpSpPr>
        <p:cxnSp>
          <p:nvCxnSpPr>
            <p:cNvPr id="55" name="Straight Arrow Connector 54"/>
            <p:cNvCxnSpPr/>
            <p:nvPr/>
          </p:nvCxnSpPr>
          <p:spPr>
            <a:xfrm flipH="1" flipV="1">
              <a:off x="5505990" y="2716675"/>
              <a:ext cx="81861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5681042" y="2628282"/>
              <a:ext cx="3337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</a:t>
              </a:r>
              <a:endParaRPr lang="en-US" sz="16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47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87433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  <a:r>
              <a:rPr lang="en-US" sz="2000" dirty="0" smtClean="0">
                <a:latin typeface="Comic Sans MS" pitchFamily="66" charset="0"/>
              </a:rPr>
              <a:t>: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 e &amp; E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152400" y="4441208"/>
            <a:ext cx="8839199" cy="13499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Acceptance condition: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Satisfaction of eventuality should not be postponed forever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Accepting states: States that either contain f or do not contain E f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6078940" y="2097469"/>
            <a:ext cx="3048000" cy="816651"/>
            <a:chOff x="5641075" y="2097469"/>
            <a:chExt cx="3048000" cy="816651"/>
          </a:xfrm>
        </p:grpSpPr>
        <p:grpSp>
          <p:nvGrpSpPr>
            <p:cNvPr id="4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20" name="Oval 19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096516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E f, N A e, N E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34"/>
          <p:cNvGrpSpPr/>
          <p:nvPr/>
        </p:nvGrpSpPr>
        <p:grpSpPr>
          <a:xfrm>
            <a:off x="2602947" y="2163455"/>
            <a:ext cx="3048000" cy="816651"/>
            <a:chOff x="5641075" y="2097469"/>
            <a:chExt cx="3048000" cy="816651"/>
          </a:xfrm>
        </p:grpSpPr>
        <p:grpSp>
          <p:nvGrpSpPr>
            <p:cNvPr id="6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37" name="TextBox 36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E f, N A e, N E f,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31"/>
          <p:cNvGrpSpPr/>
          <p:nvPr/>
        </p:nvGrpSpPr>
        <p:grpSpPr>
          <a:xfrm>
            <a:off x="152400" y="3133643"/>
            <a:ext cx="3048000" cy="816651"/>
            <a:chOff x="5641075" y="2097469"/>
            <a:chExt cx="3048000" cy="816651"/>
          </a:xfrm>
        </p:grpSpPr>
        <p:grpSp>
          <p:nvGrpSpPr>
            <p:cNvPr id="8" name="Group 14"/>
            <p:cNvGrpSpPr/>
            <p:nvPr/>
          </p:nvGrpSpPr>
          <p:grpSpPr>
            <a:xfrm>
              <a:off x="5641075" y="2097469"/>
              <a:ext cx="3048000" cy="816651"/>
              <a:chOff x="2057400" y="2819400"/>
              <a:chExt cx="838200" cy="76200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324100" y="2847012"/>
                <a:ext cx="304800" cy="3446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A e &amp; E f</a:t>
                </a:r>
                <a:endParaRPr lang="en-US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5943753" y="2428022"/>
              <a:ext cx="2592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E f, N A e,  f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43" name="Arc 42"/>
          <p:cNvSpPr/>
          <p:nvPr/>
        </p:nvSpPr>
        <p:spPr>
          <a:xfrm>
            <a:off x="6534381" y="17323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c 43"/>
          <p:cNvSpPr/>
          <p:nvPr/>
        </p:nvSpPr>
        <p:spPr>
          <a:xfrm>
            <a:off x="2971800" y="1798174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46"/>
          <p:cNvGrpSpPr/>
          <p:nvPr/>
        </p:nvGrpSpPr>
        <p:grpSpPr>
          <a:xfrm>
            <a:off x="3486381" y="3529427"/>
            <a:ext cx="3048000" cy="816651"/>
            <a:chOff x="5641075" y="2097469"/>
            <a:chExt cx="3048000" cy="816651"/>
          </a:xfrm>
        </p:grpSpPr>
        <p:sp>
          <p:nvSpPr>
            <p:cNvPr id="50" name="Oval 49"/>
            <p:cNvSpPr/>
            <p:nvPr/>
          </p:nvSpPr>
          <p:spPr>
            <a:xfrm>
              <a:off x="5641075" y="2097469"/>
              <a:ext cx="3048000" cy="81665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281641" y="2347006"/>
              <a:ext cx="18878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</a:rPr>
                <a:t>A e, e, N A e</a:t>
              </a:r>
              <a:endParaRPr lang="en-US" dirty="0">
                <a:solidFill>
                  <a:srgbClr val="7030A0"/>
                </a:solidFill>
              </a:endParaRPr>
            </a:p>
          </p:txBody>
        </p:sp>
      </p:grpSp>
      <p:sp>
        <p:nvSpPr>
          <p:cNvPr id="52" name="Arc 51"/>
          <p:cNvSpPr/>
          <p:nvPr/>
        </p:nvSpPr>
        <p:spPr>
          <a:xfrm>
            <a:off x="5684444" y="3163235"/>
            <a:ext cx="457200" cy="838200"/>
          </a:xfrm>
          <a:prstGeom prst="arc">
            <a:avLst>
              <a:gd name="adj1" fmla="val 10591770"/>
              <a:gd name="adj2" fmla="val 141447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endCxn id="50" idx="2"/>
          </p:cNvCxnSpPr>
          <p:nvPr/>
        </p:nvCxnSpPr>
        <p:spPr>
          <a:xfrm>
            <a:off x="3208206" y="3570097"/>
            <a:ext cx="278175" cy="3676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05990" y="2413658"/>
            <a:ext cx="63565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05990" y="2716675"/>
            <a:ext cx="81861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905625" y="279735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047637" y="2770840"/>
            <a:ext cx="3486744" cy="6933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444886" y="165782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1" name="TextBox 60"/>
          <p:cNvSpPr txBox="1"/>
          <p:nvPr/>
        </p:nvSpPr>
        <p:spPr>
          <a:xfrm>
            <a:off x="6200635" y="3178624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63" name="TextBox 62"/>
          <p:cNvSpPr txBox="1"/>
          <p:nvPr/>
        </p:nvSpPr>
        <p:spPr>
          <a:xfrm>
            <a:off x="6324600" y="15240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</a:t>
            </a:r>
            <a:endParaRPr lang="en-US" sz="1600" dirty="0"/>
          </a:p>
        </p:txBody>
      </p:sp>
      <p:sp>
        <p:nvSpPr>
          <p:cNvPr id="64" name="TextBox 63"/>
          <p:cNvSpPr txBox="1"/>
          <p:nvPr/>
        </p:nvSpPr>
        <p:spPr>
          <a:xfrm>
            <a:off x="5571937" y="2045234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5" name="TextBox 64"/>
          <p:cNvSpPr txBox="1"/>
          <p:nvPr/>
        </p:nvSpPr>
        <p:spPr>
          <a:xfrm>
            <a:off x="4696032" y="300934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66" name="TextBox 65"/>
          <p:cNvSpPr txBox="1"/>
          <p:nvPr/>
        </p:nvSpPr>
        <p:spPr>
          <a:xfrm>
            <a:off x="2230582" y="286334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2718595" y="3751935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5650947" y="262807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57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46856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Temporal Logic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Logics proposed to reason about time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Origins in philosophy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Tense logic: Prior (1920)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Linear temporal logic (LTL) proposed for reasoning about executions of reactive systems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Pnueli</a:t>
            </a:r>
            <a:r>
              <a:rPr lang="en-US" sz="2000" dirty="0" smtClean="0">
                <a:latin typeface="Comic Sans MS" pitchFamily="66" charset="0"/>
              </a:rPr>
              <a:t> (1977), later selected for Turing award (1996)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Industrial adoption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Property Specification Language (PSL) IEEE standard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LTL enriched with many additional constructs for usability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Supported by CAD tools for simulation/analysis of </a:t>
            </a:r>
            <a:r>
              <a:rPr lang="en-US" sz="2000" dirty="0" err="1" smtClean="0">
                <a:latin typeface="Comic Sans MS" pitchFamily="66" charset="0"/>
              </a:rPr>
              <a:t>Verilog</a:t>
            </a:r>
            <a:r>
              <a:rPr lang="en-US" sz="2000" dirty="0" smtClean="0">
                <a:latin typeface="Comic Sans MS" pitchFamily="66" charset="0"/>
              </a:rPr>
              <a:t>/VHDL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058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1066800"/>
            <a:ext cx="55245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 &amp; Eventually f</a:t>
            </a:r>
          </a:p>
        </p:txBody>
      </p:sp>
      <p:sp>
        <p:nvSpPr>
          <p:cNvPr id="24" name="Content Placeholder 3"/>
          <p:cNvSpPr txBox="1">
            <a:spLocks/>
          </p:cNvSpPr>
          <p:nvPr/>
        </p:nvSpPr>
        <p:spPr>
          <a:xfrm>
            <a:off x="523809" y="5105400"/>
            <a:ext cx="8534400" cy="435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Indeed this is a correct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automaton for the given formula!</a:t>
            </a:r>
            <a:endParaRPr lang="en-US" sz="2000" dirty="0" smtClean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457209" y="1600200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6078940" y="2097469"/>
            <a:ext cx="3048000" cy="81665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3981216" y="1666186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/>
        </p:nvSpPr>
        <p:spPr>
          <a:xfrm>
            <a:off x="2602947" y="2163455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1530669" y="263637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152400" y="3133643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c 42"/>
          <p:cNvSpPr/>
          <p:nvPr/>
        </p:nvSpPr>
        <p:spPr>
          <a:xfrm>
            <a:off x="6534381" y="1732352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c 43"/>
          <p:cNvSpPr/>
          <p:nvPr/>
        </p:nvSpPr>
        <p:spPr>
          <a:xfrm>
            <a:off x="2971800" y="1798174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486381" y="3529427"/>
            <a:ext cx="3048000" cy="816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c 51"/>
          <p:cNvSpPr/>
          <p:nvPr/>
        </p:nvSpPr>
        <p:spPr>
          <a:xfrm>
            <a:off x="5684444" y="3163235"/>
            <a:ext cx="457200" cy="838200"/>
          </a:xfrm>
          <a:prstGeom prst="arc">
            <a:avLst>
              <a:gd name="adj1" fmla="val 10591770"/>
              <a:gd name="adj2" fmla="val 141447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/>
          <p:cNvCxnSpPr>
            <a:endCxn id="50" idx="2"/>
          </p:cNvCxnSpPr>
          <p:nvPr/>
        </p:nvCxnSpPr>
        <p:spPr>
          <a:xfrm>
            <a:off x="3208206" y="3570097"/>
            <a:ext cx="278175" cy="3676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05990" y="2413658"/>
            <a:ext cx="63565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05990" y="2716675"/>
            <a:ext cx="81861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2905625" y="2797354"/>
            <a:ext cx="0" cy="52686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047637" y="2770840"/>
            <a:ext cx="3486744" cy="6933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444886" y="165782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1" name="TextBox 60"/>
          <p:cNvSpPr txBox="1"/>
          <p:nvPr/>
        </p:nvSpPr>
        <p:spPr>
          <a:xfrm>
            <a:off x="6200635" y="3178624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63" name="TextBox 62"/>
          <p:cNvSpPr txBox="1"/>
          <p:nvPr/>
        </p:nvSpPr>
        <p:spPr>
          <a:xfrm>
            <a:off x="6400800" y="1524000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</a:t>
            </a:r>
            <a:endParaRPr lang="en-US" sz="1600" dirty="0"/>
          </a:p>
        </p:txBody>
      </p:sp>
      <p:sp>
        <p:nvSpPr>
          <p:cNvPr id="64" name="TextBox 63"/>
          <p:cNvSpPr txBox="1"/>
          <p:nvPr/>
        </p:nvSpPr>
        <p:spPr>
          <a:xfrm>
            <a:off x="5571937" y="2045234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5" name="TextBox 64"/>
          <p:cNvSpPr txBox="1"/>
          <p:nvPr/>
        </p:nvSpPr>
        <p:spPr>
          <a:xfrm>
            <a:off x="4696032" y="300934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sp>
        <p:nvSpPr>
          <p:cNvPr id="66" name="TextBox 65"/>
          <p:cNvSpPr txBox="1"/>
          <p:nvPr/>
        </p:nvSpPr>
        <p:spPr>
          <a:xfrm>
            <a:off x="2230582" y="2863340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2718595" y="3751935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</a:t>
            </a:r>
            <a:r>
              <a:rPr lang="en-US" sz="1600" dirty="0" smtClean="0"/>
              <a:t> &amp; f </a:t>
            </a:r>
            <a:endParaRPr lang="en-US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5650947" y="2628077"/>
            <a:ext cx="3337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 </a:t>
            </a:r>
            <a:endParaRPr lang="en-US" sz="16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68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08923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Overview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8"/>
          <p:cNvGrpSpPr/>
          <p:nvPr/>
        </p:nvGrpSpPr>
        <p:grpSpPr>
          <a:xfrm>
            <a:off x="6400800" y="2743200"/>
            <a:ext cx="838200" cy="443856"/>
            <a:chOff x="6400800" y="2743200"/>
            <a:chExt cx="838200" cy="443856"/>
          </a:xfrm>
        </p:grpSpPr>
        <p:cxnSp>
          <p:nvCxnSpPr>
            <p:cNvPr id="53" name="Straight Arrow Connector 52"/>
            <p:cNvCxnSpPr/>
            <p:nvPr/>
          </p:nvCxnSpPr>
          <p:spPr>
            <a:xfrm>
              <a:off x="6400800" y="2819400"/>
              <a:ext cx="278175" cy="36765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6477000" y="2743200"/>
              <a:ext cx="762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e &amp; ~f </a:t>
              </a:r>
              <a:endParaRPr lang="en-US" sz="1600" dirty="0"/>
            </a:p>
          </p:txBody>
        </p:sp>
      </p:grpSp>
      <p:grpSp>
        <p:nvGrpSpPr>
          <p:cNvPr id="4" name="Group 61"/>
          <p:cNvGrpSpPr/>
          <p:nvPr/>
        </p:nvGrpSpPr>
        <p:grpSpPr>
          <a:xfrm>
            <a:off x="2667000" y="2743200"/>
            <a:ext cx="971010" cy="609600"/>
            <a:chOff x="5353590" y="2704482"/>
            <a:chExt cx="971010" cy="609600"/>
          </a:xfrm>
        </p:grpSpPr>
        <p:cxnSp>
          <p:nvCxnSpPr>
            <p:cNvPr id="55" name="Straight Arrow Connector 54"/>
            <p:cNvCxnSpPr/>
            <p:nvPr/>
          </p:nvCxnSpPr>
          <p:spPr>
            <a:xfrm flipH="1">
              <a:off x="5734590" y="2704484"/>
              <a:ext cx="590010" cy="6095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Box 67"/>
            <p:cNvSpPr txBox="1"/>
            <p:nvPr/>
          </p:nvSpPr>
          <p:spPr>
            <a:xfrm>
              <a:off x="5353590" y="2704482"/>
              <a:ext cx="7312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 &amp; ~f </a:t>
              </a:r>
              <a:endParaRPr lang="en-US" sz="1600" dirty="0"/>
            </a:p>
          </p:txBody>
        </p:sp>
      </p:grpSp>
      <p:grpSp>
        <p:nvGrpSpPr>
          <p:cNvPr id="5" name="Group 119"/>
          <p:cNvGrpSpPr/>
          <p:nvPr/>
        </p:nvGrpSpPr>
        <p:grpSpPr>
          <a:xfrm>
            <a:off x="3581400" y="2209800"/>
            <a:ext cx="3048000" cy="816651"/>
            <a:chOff x="3581400" y="2209800"/>
            <a:chExt cx="3048000" cy="816651"/>
          </a:xfrm>
        </p:grpSpPr>
        <p:grpSp>
          <p:nvGrpSpPr>
            <p:cNvPr id="6" name="Group 70"/>
            <p:cNvGrpSpPr/>
            <p:nvPr/>
          </p:nvGrpSpPr>
          <p:grpSpPr>
            <a:xfrm>
              <a:off x="3581400" y="2209800"/>
              <a:ext cx="3048000" cy="816651"/>
              <a:chOff x="3581400" y="2209800"/>
              <a:chExt cx="3048000" cy="816651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3581400" y="2209800"/>
                <a:ext cx="3048000" cy="81665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86200" y="2438400"/>
                <a:ext cx="1676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rgbClr val="7030A0"/>
                    </a:solidFill>
                  </a:rPr>
                  <a:t> </a:t>
                </a:r>
                <a:endParaRPr lang="en-US" b="1" dirty="0">
                  <a:solidFill>
                    <a:srgbClr val="7030A0"/>
                  </a:solidFill>
                </a:endParaRPr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3962400" y="2438400"/>
              <a:ext cx="2438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j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y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c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 , e, ~f, …</a:t>
              </a:r>
              <a:r>
                <a:rPr lang="en-US" dirty="0" smtClean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152400" y="3133643"/>
            <a:ext cx="3048000" cy="816651"/>
            <a:chOff x="152400" y="3133643"/>
            <a:chExt cx="3048000" cy="816651"/>
          </a:xfrm>
        </p:grpSpPr>
        <p:sp>
          <p:nvSpPr>
            <p:cNvPr id="41" name="Oval 40"/>
            <p:cNvSpPr/>
            <p:nvPr/>
          </p:nvSpPr>
          <p:spPr>
            <a:xfrm>
              <a:off x="152400" y="3133643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762000" y="3352800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c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N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 j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f,  …</a:t>
              </a:r>
              <a:r>
                <a:rPr lang="en-US" dirty="0" smtClean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8" name="Group 117"/>
          <p:cNvGrpSpPr/>
          <p:nvPr/>
        </p:nvGrpSpPr>
        <p:grpSpPr>
          <a:xfrm>
            <a:off x="6019800" y="3088069"/>
            <a:ext cx="3048000" cy="816651"/>
            <a:chOff x="6019800" y="3088069"/>
            <a:chExt cx="3048000" cy="816651"/>
          </a:xfrm>
        </p:grpSpPr>
        <p:sp>
          <p:nvSpPr>
            <p:cNvPr id="75" name="Oval 74"/>
            <p:cNvSpPr/>
            <p:nvPr/>
          </p:nvSpPr>
          <p:spPr>
            <a:xfrm>
              <a:off x="6019800" y="3088069"/>
              <a:ext cx="3048000" cy="81665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477000" y="3352800"/>
              <a:ext cx="1981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c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</a:t>
              </a:r>
              <a:r>
                <a:rPr lang="en-US" dirty="0" smtClean="0">
                  <a:solidFill>
                    <a:srgbClr val="7030A0"/>
                  </a:solidFill>
                  <a:latin typeface="Symbol" panose="05050102010706020507" pitchFamily="18" charset="2"/>
                  <a:sym typeface="Wingdings" pitchFamily="2" charset="2"/>
                </a:rPr>
                <a:t>y</a:t>
              </a:r>
              <a:r>
                <a:rPr lang="en-US" dirty="0" smtClean="0">
                  <a:solidFill>
                    <a:srgbClr val="7030A0"/>
                  </a:solidFill>
                  <a:sym typeface="Wingdings" pitchFamily="2" charset="2"/>
                </a:rPr>
                <a:t>, e,  …</a:t>
              </a:r>
              <a:r>
                <a:rPr lang="en-US" dirty="0" smtClean="0">
                  <a:solidFill>
                    <a:srgbClr val="7030A0"/>
                  </a:solidFill>
                </a:rPr>
                <a:t> </a:t>
              </a:r>
              <a:endParaRPr lang="en-US" b="1" dirty="0">
                <a:solidFill>
                  <a:srgbClr val="7030A0"/>
                </a:solidFill>
              </a:endParaRPr>
            </a:p>
          </p:txBody>
        </p:sp>
      </p:grpSp>
      <p:sp>
        <p:nvSpPr>
          <p:cNvPr id="114" name="Content Placeholder 3"/>
          <p:cNvSpPr txBox="1">
            <a:spLocks/>
          </p:cNvSpPr>
          <p:nvPr/>
        </p:nvSpPr>
        <p:spPr>
          <a:xfrm>
            <a:off x="228600" y="1143000"/>
            <a:ext cx="81534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Automaton/tableau state: Collection of “relevant” LTL formulas </a:t>
            </a:r>
          </a:p>
        </p:txBody>
      </p:sp>
      <p:sp>
        <p:nvSpPr>
          <p:cNvPr id="115" name="Content Placeholder 3"/>
          <p:cNvSpPr txBox="1">
            <a:spLocks/>
          </p:cNvSpPr>
          <p:nvPr/>
        </p:nvSpPr>
        <p:spPr>
          <a:xfrm>
            <a:off x="228600" y="1524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Intended meaning: All the formulas in a state must hold on every infinite path starting at a state</a:t>
            </a:r>
          </a:p>
        </p:txBody>
      </p:sp>
      <p:sp>
        <p:nvSpPr>
          <p:cNvPr id="116" name="Content Placeholder 3"/>
          <p:cNvSpPr txBox="1">
            <a:spLocks/>
          </p:cNvSpPr>
          <p:nvPr/>
        </p:nvSpPr>
        <p:spPr>
          <a:xfrm>
            <a:off x="381000" y="4419600"/>
            <a:ext cx="8534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Local consistency rules ensure that for every “non-atomic” formula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the state contains additional formulas ensuring that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</a:t>
            </a:r>
          </a:p>
        </p:txBody>
      </p:sp>
      <p:sp>
        <p:nvSpPr>
          <p:cNvPr id="117" name="Content Placeholder 3"/>
          <p:cNvSpPr txBox="1">
            <a:spLocks/>
          </p:cNvSpPr>
          <p:nvPr/>
        </p:nvSpPr>
        <p:spPr>
          <a:xfrm>
            <a:off x="457200" y="5257800"/>
            <a:ext cx="8534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Transition rules ensure that (1) every atomic formula holds at current time, and (2) all Next-formulas are propagated to next state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78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87433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15" grpId="0"/>
      <p:bldP spid="116" grpId="0"/>
      <p:bldP spid="11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 Construction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 an LTL-formula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define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), called the closure of formula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These are all the formulas that are relevant to evaluation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Contains all the syntactic </a:t>
            </a:r>
            <a:r>
              <a:rPr lang="en-US" sz="2000" dirty="0" err="1" smtClean="0">
                <a:latin typeface="Comic Sans MS" pitchFamily="66" charset="0"/>
              </a:rPr>
              <a:t>subformulas</a:t>
            </a:r>
            <a:r>
              <a:rPr lang="en-US" sz="2000" dirty="0" smtClean="0">
                <a:latin typeface="Comic Sans MS" pitchFamily="66" charset="0"/>
              </a:rPr>
              <a:t>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it contains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, should also contain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should also contain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</a:t>
            </a:r>
            <a:r>
              <a:rPr lang="en-US" sz="2000" dirty="0" smtClean="0">
                <a:latin typeface="Comic Sans MS" pitchFamily="66" charset="0"/>
              </a:rPr>
              <a:t>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, should also contain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)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is Sub(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Eventually e &amp; Next f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{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Eventually e &amp; Next f,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Eventually e, Next f, f,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e, Next Always Eventually e,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e, Next Eventually e </a:t>
            </a:r>
            <a:r>
              <a:rPr lang="en-US" sz="2000" dirty="0" smtClean="0">
                <a:latin typeface="Comic Sans MS" pitchFamily="66" charset="0"/>
              </a:rPr>
              <a:t>}</a:t>
            </a: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Note: Number of formulas in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 is linear in length of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88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States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state of the desired automaton is a subset of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that satisfies some consistency rules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Should not contain both a formula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and its negation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~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&amp;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exactly when it contains both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Contains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itchFamily="2" charset="2"/>
              </a:rPr>
              <a:t>|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exactly when it contains </a:t>
            </a:r>
            <a:r>
              <a:rPr lang="en-US" sz="2000" dirty="0" smtClean="0">
                <a:latin typeface="Comic Sans MS" pitchFamily="66" charset="0"/>
              </a:rPr>
              <a:t>at least one of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it contains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then must have both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ext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then must have </a:t>
            </a:r>
            <a:r>
              <a:rPr lang="en-US" sz="2000" dirty="0" smtClean="0">
                <a:latin typeface="Comic Sans MS" pitchFamily="66" charset="0"/>
              </a:rPr>
              <a:t>at least one of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If it contains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then must have 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or both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 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and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(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c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Comic Sans MS" pitchFamily="66" charset="0"/>
              </a:rPr>
              <a:t>U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)</a:t>
            </a:r>
            <a:endParaRPr lang="en-US" sz="2000" dirty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Note: Number of possible states is exponential in size of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98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45420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Formula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 &amp; Next ~e</a:t>
            </a:r>
            <a:endParaRPr lang="en-US" sz="2000" dirty="0" smtClean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Sub(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 = {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 e &amp; N ~e, E e, N ~e, ~e, e, N E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}</a:t>
            </a:r>
          </a:p>
          <a:p>
            <a:pPr lvl="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08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 Continued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 variables V: Boolean valued base formulas appearing in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States: Consistent subsets of Sub(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)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Initial states: States that contain the formula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Transitions: q –Guard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q’ is a transition provided</a:t>
            </a:r>
            <a:endParaRPr lang="en-US" sz="2000" dirty="0" smtClean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Next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is in q exactly when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is in q’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 base formula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in q, then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a conjunct in Guard, else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~e</a:t>
            </a:r>
            <a:r>
              <a:rPr lang="en-US" sz="2000" dirty="0" smtClean="0">
                <a:latin typeface="Comic Sans MS" pitchFamily="66" charset="0"/>
              </a:rPr>
              <a:t> is a conjunct in Guard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19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 Continued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170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Formula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 smtClean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676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q0 – e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29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Acceptance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For a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subformula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“Eventually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”, need to ensure that satisfaction of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is not postponed forever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Define F to be the set tableau states that either include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 or exclude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Accepting condition: Repeatedly F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Similarly, for a </a:t>
            </a:r>
            <a:r>
              <a:rPr lang="en-US" sz="2000" dirty="0" err="1" smtClean="0">
                <a:latin typeface="Comic Sans MS" pitchFamily="66" charset="0"/>
              </a:rPr>
              <a:t>subformula</a:t>
            </a:r>
            <a:r>
              <a:rPr lang="en-US" sz="2000" dirty="0" smtClean="0">
                <a:latin typeface="Comic Sans MS" pitchFamily="66" charset="0"/>
              </a:rPr>
              <a:t> “Always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”, define F’ to be the set that either include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or exclude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, state in F’ is required to appear repeatedly on an accepting run</a:t>
            </a:r>
            <a:endParaRPr lang="en-US" sz="2000" dirty="0" smtClean="0">
              <a:solidFill>
                <a:srgbClr val="7030A0"/>
              </a:solidFill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39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Construction Continued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170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Formula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 smtClean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295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q0 – e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228600" y="5410200"/>
            <a:ext cx="8915400" cy="816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Accepting states = { q0, q1, q2, q3, q6, q7 }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49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38797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Tableau Construction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5493224" cy="50624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Eventually e &amp; Next ~ e</a:t>
            </a:r>
            <a:endParaRPr lang="en-US" sz="2000" dirty="0" smtClean="0">
              <a:latin typeface="Comic Sans MS" pitchFamily="66" charset="0"/>
            </a:endParaRP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Sub(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)={e, ~e, N ~e, E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N E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E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&amp; N ~e}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Tableau states: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q0 = { 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q1 = { 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q2 = { e, N ~e,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q3 = { e,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q4 = { ~e, N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&amp;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q5 = { ~e, N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, E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e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q6 = { ~e, N ~e }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q7 = { ~e }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562600" y="1295400"/>
            <a:ext cx="3581400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Transitions from q0: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q0 – e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q4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 q0 – e  q5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q1: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q0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q1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q2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q1 – e  q3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Transitions from q6: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q6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  q6 - ~e  q7</a:t>
            </a: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228600" y="5410200"/>
            <a:ext cx="8915400" cy="8165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Initial states = { q0, q2, q4 }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Accepting set F1 = { q0, q1, q2, q3, q6, q7 } 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60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38797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Valuations and Base Formulas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V: set of typed variables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</a:t>
            </a:r>
            <a:r>
              <a:rPr lang="en-US" sz="2000" dirty="0" err="1" smtClean="0">
                <a:latin typeface="Comic Sans MS" pitchFamily="66" charset="0"/>
              </a:rPr>
              <a:t>nat</a:t>
            </a:r>
            <a:r>
              <a:rPr lang="en-US" sz="2000" dirty="0" smtClean="0">
                <a:latin typeface="Comic Sans MS" pitchFamily="66" charset="0"/>
              </a:rPr>
              <a:t> x,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r>
              <a:rPr lang="en-US" sz="2000" dirty="0" smtClean="0">
                <a:latin typeface="Comic Sans MS" pitchFamily="66" charset="0"/>
              </a:rPr>
              <a:t> 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Valuation: Type-consistent assignment of values to variables in V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: (x=6, y=0)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: (x=11, y=1)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Base formula: Boolean-valued expression over V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y=0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Valuation q satisfies formula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written q |=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if q(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 evaluates to 1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0 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|=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y=0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 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even(x)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|= 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y=0  even(x)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55001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Acceptance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For a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subformula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“Eventually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” whenever “Eventually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“ appears is in a state either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or “Next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“ (or both) are included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If a state include “Eventually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“ but not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, each successor state is guaranteed to include “Eventually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“, but we need to ensure that satisfaction of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is not postponed forever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Define F to be the set tableau states that either include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 or exclude Eventually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Accepting condition: Repeatedly F 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Similarly, for a </a:t>
            </a:r>
            <a:r>
              <a:rPr lang="en-US" sz="2000" dirty="0" err="1" smtClean="0">
                <a:latin typeface="Comic Sans MS" pitchFamily="66" charset="0"/>
              </a:rPr>
              <a:t>subformula</a:t>
            </a:r>
            <a:r>
              <a:rPr lang="en-US" sz="2000" dirty="0" smtClean="0">
                <a:latin typeface="Comic Sans MS" pitchFamily="66" charset="0"/>
              </a:rPr>
              <a:t> “Always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”, define F’ to be the set that either include 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or exclude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  <a:sym typeface="Wingdings" pitchFamily="2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, state in F’ is required to appear repeatedly on an accepting run</a:t>
            </a:r>
            <a:endParaRPr lang="en-US" sz="2000" dirty="0" smtClean="0">
              <a:solidFill>
                <a:srgbClr val="7030A0"/>
              </a:solidFill>
              <a:latin typeface="Symbol" panose="05050102010706020507" pitchFamily="18" charset="2"/>
              <a:sym typeface="Wingdings" pitchFamily="2" charset="2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70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Handling Acceptance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 general, if there are multiple temporal formulas, then acceptance condition should ensure that each is satisfied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Generalized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automaton: Modest syntactic generalization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Automaton M has k accepting sets F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F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Comic Sans MS" pitchFamily="66" charset="0"/>
              </a:rPr>
              <a:t>F</a:t>
            </a:r>
            <a:r>
              <a:rPr lang="en-US" sz="2000" baseline="-25000" dirty="0" err="1" smtClean="0">
                <a:latin typeface="Comic Sans MS" pitchFamily="66" charset="0"/>
              </a:rPr>
              <a:t>k</a:t>
            </a: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An execution is accepting if for each j, some state </a:t>
            </a:r>
            <a:r>
              <a:rPr lang="en-US" sz="2000" dirty="0">
                <a:latin typeface="Comic Sans MS" pitchFamily="66" charset="0"/>
              </a:rPr>
              <a:t>in </a:t>
            </a:r>
            <a:r>
              <a:rPr lang="en-US" sz="2000" dirty="0" err="1" smtClean="0">
                <a:latin typeface="Comic Sans MS" pitchFamily="66" charset="0"/>
              </a:rPr>
              <a:t>F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appears repeatedly 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Repeatedly F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1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Repeatedly F</a:t>
            </a:r>
            <a:r>
              <a:rPr lang="en-US" sz="2000" baseline="-25000" dirty="0" smtClean="0">
                <a:solidFill>
                  <a:srgbClr val="7030A0"/>
                </a:solidFill>
                <a:latin typeface="Comic Sans MS" pitchFamily="66" charset="0"/>
              </a:rPr>
              <a:t>2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 &amp; … &amp; Repeatedly </a:t>
            </a:r>
            <a:r>
              <a:rPr lang="en-US" sz="2000" dirty="0" err="1" smtClean="0">
                <a:solidFill>
                  <a:srgbClr val="7030A0"/>
                </a:solidFill>
                <a:latin typeface="Comic Sans MS" pitchFamily="66" charset="0"/>
              </a:rPr>
              <a:t>F</a:t>
            </a:r>
            <a:r>
              <a:rPr lang="en-US" sz="2000" baseline="-25000" dirty="0" err="1" smtClean="0">
                <a:solidFill>
                  <a:srgbClr val="7030A0"/>
                </a:solidFill>
                <a:latin typeface="Comic Sans MS" pitchFamily="66" charset="0"/>
              </a:rPr>
              <a:t>k</a:t>
            </a:r>
            <a:endParaRPr lang="en-US" sz="2000" dirty="0">
              <a:solidFill>
                <a:srgbClr val="7030A0"/>
              </a:solidFill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It is possible to “compile” a generalized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 to a standard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It is also possible to adapt cycle-detection algorithms to handle multiple accepting sets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80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31567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Tableau Construction: Summary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 claim: A trace over V satisfies the given LTL formula </a:t>
            </a:r>
            <a:r>
              <a:rPr lang="en-US" sz="2000" dirty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and only if it is accepted by the Generalized </a:t>
            </a:r>
            <a:r>
              <a:rPr lang="en-US" sz="2000" dirty="0" err="1" smtClean="0">
                <a:latin typeface="Comic Sans MS" pitchFamily="66" charset="0"/>
              </a:rPr>
              <a:t>Buchi</a:t>
            </a:r>
            <a:r>
              <a:rPr lang="en-US" sz="2000" dirty="0" smtClean="0">
                <a:latin typeface="Comic Sans MS" pitchFamily="66" charset="0"/>
              </a:rPr>
              <a:t> Automaton </a:t>
            </a:r>
            <a:r>
              <a:rPr lang="en-US" sz="2000" dirty="0" err="1" smtClean="0">
                <a:latin typeface="Comic Sans MS" pitchFamily="66" charset="0"/>
              </a:rPr>
              <a:t>M</a:t>
            </a:r>
            <a:r>
              <a:rPr lang="en-US" sz="2000" baseline="-25000" dirty="0" err="1" smtClean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baseline="-25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Complexity: Size of M</a:t>
            </a:r>
            <a:r>
              <a:rPr lang="en-US" sz="2000" baseline="-25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2</a:t>
            </a:r>
            <a:r>
              <a:rPr lang="en-US" sz="2000" baseline="30000" dirty="0" smtClean="0">
                <a:latin typeface="Comic Sans MS" pitchFamily="66" charset="0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, where l is the size of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such a blow-up is unavoidable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Practical implementations with a number of optimizations exist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90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91738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Reachability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Problem for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Transition System T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Property </a:t>
            </a:r>
            <a:r>
              <a:rPr lang="en-US" sz="2400" dirty="0" smtClean="0">
                <a:latin typeface="Symbol" pitchFamily="18" charset="2"/>
              </a:rPr>
              <a:t>j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315200" y="1567934"/>
            <a:ext cx="18288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eaLnBrk="0" hangingPunct="0"/>
            <a:r>
              <a:rPr lang="en-US" sz="2400" dirty="0" smtClean="0"/>
              <a:t>Yes/Counter-example</a:t>
            </a:r>
            <a:endParaRPr lang="en-US" sz="2400" dirty="0"/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362200"/>
            <a:ext cx="50847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no</a:t>
            </a:r>
            <a:endParaRPr lang="en-US" sz="2400" dirty="0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 smtClean="0">
                <a:solidFill>
                  <a:schemeClr val="hlink"/>
                </a:solidFill>
              </a:rPr>
              <a:t>Is </a:t>
            </a:r>
            <a:r>
              <a:rPr lang="en-US" sz="2000" dirty="0" smtClean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 smtClean="0">
                <a:solidFill>
                  <a:schemeClr val="hlink"/>
                </a:solidFill>
              </a:rPr>
              <a:t> reachable?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69376" y="3505200"/>
            <a:ext cx="9074624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there a (finite) execution from an initial state to a state satisfying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Checking whether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 is an invariant of T =&gt; Checking if ~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 j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 is reachable</a:t>
            </a: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Verification techniques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Proof-based: Inductive invariants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Enumerative on-the-fly search (not covered, see notes)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Symbolic search based on iterative image computation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01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1600200" y="4038600"/>
            <a:ext cx="838200" cy="914400"/>
          </a:xfrm>
          <a:prstGeom prst="ellipse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1600200" y="2133600"/>
            <a:ext cx="8382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Repeatable Property for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" y="1752600"/>
            <a:ext cx="4572000" cy="381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295400" y="2438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676400" y="2590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19200" y="2667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752600" y="3276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33600" y="2362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09800" y="2819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57400" y="3505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057400" y="4114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3200" y="2514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194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28800" y="3886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905000" y="4648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124200" y="2743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514600" y="3124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133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67000" y="4343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43000" y="3810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295400" y="3962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9050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371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200400" y="4267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3528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3048000" y="4724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4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048000" y="3733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886200" y="289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733800" y="4800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812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29000" y="5181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768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038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343400" y="5029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457200" y="1219200"/>
            <a:ext cx="55251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Transition System = States, Initial states, Transitions</a:t>
            </a:r>
            <a:endParaRPr lang="en-US" sz="2000" dirty="0"/>
          </a:p>
        </p:txBody>
      </p:sp>
      <p:cxnSp>
        <p:nvCxnSpPr>
          <p:cNvPr id="62" name="Straight Arrow Connector 61"/>
          <p:cNvCxnSpPr>
            <a:stCxn id="16" idx="6"/>
          </p:cNvCxnSpPr>
          <p:nvPr/>
        </p:nvCxnSpPr>
        <p:spPr>
          <a:xfrm>
            <a:off x="2179319" y="2385060"/>
            <a:ext cx="563881" cy="1295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6" idx="3"/>
            <a:endCxn id="17" idx="0"/>
          </p:cNvCxnSpPr>
          <p:nvPr/>
        </p:nvCxnSpPr>
        <p:spPr>
          <a:xfrm>
            <a:off x="2140295" y="2401224"/>
            <a:ext cx="92365" cy="4181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0" idx="1"/>
            <a:endCxn id="44" idx="4"/>
          </p:cNvCxnSpPr>
          <p:nvPr/>
        </p:nvCxnSpPr>
        <p:spPr>
          <a:xfrm flipH="1">
            <a:off x="3070860" y="4273895"/>
            <a:ext cx="136235" cy="49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40" idx="1"/>
            <a:endCxn id="32" idx="6"/>
          </p:cNvCxnSpPr>
          <p:nvPr/>
        </p:nvCxnSpPr>
        <p:spPr>
          <a:xfrm flipH="1">
            <a:off x="2712719" y="4273895"/>
            <a:ext cx="494376" cy="923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0" idx="7"/>
            <a:endCxn id="41" idx="0"/>
          </p:cNvCxnSpPr>
          <p:nvPr/>
        </p:nvCxnSpPr>
        <p:spPr>
          <a:xfrm>
            <a:off x="3239424" y="4273895"/>
            <a:ext cx="136236" cy="145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40" idx="1"/>
            <a:endCxn id="47" idx="5"/>
          </p:cNvCxnSpPr>
          <p:nvPr/>
        </p:nvCxnSpPr>
        <p:spPr>
          <a:xfrm flipH="1" flipV="1">
            <a:off x="3087024" y="3772824"/>
            <a:ext cx="120071" cy="5010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4" idx="1"/>
            <a:endCxn id="12" idx="4"/>
          </p:cNvCxnSpPr>
          <p:nvPr/>
        </p:nvCxnSpPr>
        <p:spPr>
          <a:xfrm flipV="1">
            <a:off x="1149695" y="3322319"/>
            <a:ext cx="625765" cy="4943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4" idx="3"/>
            <a:endCxn id="25" idx="3"/>
          </p:cNvCxnSpPr>
          <p:nvPr/>
        </p:nvCxnSpPr>
        <p:spPr>
          <a:xfrm>
            <a:off x="1149695" y="3849024"/>
            <a:ext cx="6858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5410200" y="1905000"/>
            <a:ext cx="31339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: Subset of states</a:t>
            </a:r>
            <a:endParaRPr lang="en-US" sz="2000" dirty="0"/>
          </a:p>
        </p:txBody>
      </p:sp>
      <p:sp>
        <p:nvSpPr>
          <p:cNvPr id="58" name="TextBox 57"/>
          <p:cNvSpPr txBox="1"/>
          <p:nvPr/>
        </p:nvSpPr>
        <p:spPr>
          <a:xfrm>
            <a:off x="5410200" y="2743200"/>
            <a:ext cx="35249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is repeatable if there</a:t>
            </a:r>
          </a:p>
          <a:p>
            <a:r>
              <a:rPr lang="en-US" sz="2000" dirty="0" smtClean="0"/>
              <a:t>exists an infinite execution that</a:t>
            </a:r>
          </a:p>
          <a:p>
            <a:r>
              <a:rPr lang="en-US" sz="2000" dirty="0" smtClean="0"/>
              <a:t>satisfies </a:t>
            </a:r>
            <a:r>
              <a:rPr lang="en-US" sz="2000" dirty="0" smtClean="0">
                <a:solidFill>
                  <a:srgbClr val="7030A0"/>
                </a:solidFill>
              </a:rPr>
              <a:t>Repeatedly </a:t>
            </a:r>
            <a:r>
              <a:rPr lang="en-US" sz="2000" dirty="0" smtClean="0">
                <a:solidFill>
                  <a:srgbClr val="7030A0"/>
                </a:solidFill>
                <a:latin typeface="Symbol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410200" y="4038600"/>
            <a:ext cx="33379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there a state s such that</a:t>
            </a:r>
          </a:p>
          <a:p>
            <a:r>
              <a:rPr lang="en-US" sz="2000" dirty="0" smtClean="0"/>
              <a:t> 1. s is reachable</a:t>
            </a:r>
          </a:p>
          <a:p>
            <a:r>
              <a:rPr lang="en-US" sz="2000" dirty="0" smtClean="0"/>
              <a:t> 2. s satisfies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/>
          </a:p>
          <a:p>
            <a:r>
              <a:rPr lang="en-US" sz="2000" dirty="0" smtClean="0"/>
              <a:t> 3. there is a cycle containing s</a:t>
            </a:r>
          </a:p>
        </p:txBody>
      </p:sp>
      <p:cxnSp>
        <p:nvCxnSpPr>
          <p:cNvPr id="64" name="Straight Arrow Connector 63"/>
          <p:cNvCxnSpPr>
            <a:endCxn id="11" idx="5"/>
          </p:cNvCxnSpPr>
          <p:nvPr/>
        </p:nvCxnSpPr>
        <p:spPr>
          <a:xfrm flipH="1">
            <a:off x="1258224" y="2590800"/>
            <a:ext cx="418176" cy="11522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2" idx="4"/>
          </p:cNvCxnSpPr>
          <p:nvPr/>
        </p:nvCxnSpPr>
        <p:spPr>
          <a:xfrm>
            <a:off x="1219200" y="2667000"/>
            <a:ext cx="556260" cy="65531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endCxn id="25" idx="6"/>
          </p:cNvCxnSpPr>
          <p:nvPr/>
        </p:nvCxnSpPr>
        <p:spPr>
          <a:xfrm>
            <a:off x="1752600" y="3276600"/>
            <a:ext cx="121919" cy="6324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1828800" y="3886200"/>
            <a:ext cx="2286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057400" y="4114800"/>
            <a:ext cx="92365" cy="4181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32" idx="4"/>
          </p:cNvCxnSpPr>
          <p:nvPr/>
        </p:nvCxnSpPr>
        <p:spPr>
          <a:xfrm flipV="1">
            <a:off x="2133600" y="4389119"/>
            <a:ext cx="556260" cy="106681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endCxn id="47" idx="5"/>
          </p:cNvCxnSpPr>
          <p:nvPr/>
        </p:nvCxnSpPr>
        <p:spPr>
          <a:xfrm flipV="1">
            <a:off x="2667000" y="3772824"/>
            <a:ext cx="420024" cy="5705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endCxn id="20" idx="6"/>
          </p:cNvCxnSpPr>
          <p:nvPr/>
        </p:nvCxnSpPr>
        <p:spPr>
          <a:xfrm flipH="1">
            <a:off x="2103119" y="3733800"/>
            <a:ext cx="944881" cy="4038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11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5" grpId="0"/>
      <p:bldP spid="58" grpId="0"/>
      <p:bldP spid="5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Repeatability Problem for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Transition System T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Property </a:t>
            </a:r>
            <a:r>
              <a:rPr lang="en-US" sz="2400" dirty="0" smtClean="0">
                <a:latin typeface="Symbol" pitchFamily="18" charset="2"/>
              </a:rPr>
              <a:t>j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315200" y="1567934"/>
            <a:ext cx="1828800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algn="ctr" eaLnBrk="0" hangingPunct="0"/>
            <a:r>
              <a:rPr lang="en-US" sz="2400" dirty="0" smtClean="0"/>
              <a:t>Yes/Counter-example</a:t>
            </a:r>
            <a:endParaRPr lang="en-US" sz="2400" dirty="0"/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362200"/>
            <a:ext cx="50847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no</a:t>
            </a:r>
            <a:endParaRPr lang="en-US" sz="2400" dirty="0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 smtClean="0">
                <a:solidFill>
                  <a:schemeClr val="hlink"/>
                </a:solidFill>
              </a:rPr>
              <a:t>Is </a:t>
            </a:r>
            <a:r>
              <a:rPr lang="en-US" sz="2000" dirty="0" smtClean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 smtClean="0">
                <a:solidFill>
                  <a:schemeClr val="hlink"/>
                </a:solidFill>
              </a:rPr>
              <a:t> repeatable?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69376" y="3200400"/>
            <a:ext cx="9074624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there an infinite execution along which states satisfying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appear repeatedly?</a:t>
            </a:r>
            <a:endParaRPr lang="en-US" sz="2000" dirty="0" smtClean="0">
              <a:latin typeface="Symbol" panose="05050102010706020507" pitchFamily="18" charset="2"/>
              <a:sym typeface="Wingdings" pitchFamily="2" charset="2"/>
            </a:endParaRP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To check whether a system C satisfies an LTL formula </a:t>
            </a:r>
            <a:r>
              <a:rPr lang="en-US" sz="2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, check if </a:t>
            </a:r>
            <a:r>
              <a:rPr lang="en-US" sz="2000" dirty="0" smtClean="0">
                <a:solidFill>
                  <a:srgbClr val="7030A0"/>
                </a:solidFill>
                <a:latin typeface="Comic Sans MS" panose="030F0702030302020204" pitchFamily="66" charset="0"/>
                <a:sym typeface="Wingdings" pitchFamily="2" charset="2"/>
              </a:rPr>
              <a:t>Mode is Accepting 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is repeatable in composition of C and </a:t>
            </a:r>
            <a:r>
              <a:rPr lang="en-US" sz="2000" dirty="0" err="1" smtClean="0">
                <a:latin typeface="Comic Sans MS" panose="030F0702030302020204" pitchFamily="66" charset="0"/>
                <a:sym typeface="Wingdings" pitchFamily="2" charset="2"/>
              </a:rPr>
              <a:t>Buchi</a:t>
            </a: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 monitor </a:t>
            </a:r>
            <a:r>
              <a:rPr lang="en-US" sz="2000" dirty="0" smtClean="0">
                <a:latin typeface="Comic Sans MS" pitchFamily="66" charset="0"/>
              </a:rPr>
              <a:t>M</a:t>
            </a:r>
            <a:r>
              <a:rPr lang="en-US" sz="2000" baseline="-25000" dirty="0" smtClean="0">
                <a:latin typeface="Comic Sans MS" pitchFamily="66" charset="0"/>
              </a:rPr>
              <a:t>~</a:t>
            </a:r>
            <a:r>
              <a:rPr lang="en-US" sz="2000" baseline="-25000" dirty="0" smtClean="0">
                <a:latin typeface="Symbol" panose="05050102010706020507" pitchFamily="18" charset="2"/>
                <a:sym typeface="Wingdings" pitchFamily="2" charset="2"/>
              </a:rPr>
              <a:t>j</a:t>
            </a:r>
            <a:endParaRPr lang="en-US" sz="2000" dirty="0" smtClean="0">
              <a:latin typeface="Comic Sans MS" panose="030F0702030302020204" pitchFamily="66" charset="0"/>
              <a:sym typeface="Wingdings" pitchFamily="2" charset="2"/>
            </a:endParaRPr>
          </a:p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Verification techniques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Proof-based: Ranking functions (Sec 5.3, not covered)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Enumerative: Nested Depth-first Search (not covered, see 5.2.3)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itchFamily="2" charset="2"/>
              </a:rPr>
              <a:t>Symbolic search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Symbolic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Region over variables X is a data structure that represents a set of states assigning values to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Transition system T with state variables S represented by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over S for initial states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over S U S’ for transitions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Symbolic representation can be compiled automatically from code for updating variables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31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val 76"/>
          <p:cNvSpPr/>
          <p:nvPr/>
        </p:nvSpPr>
        <p:spPr>
          <a:xfrm>
            <a:off x="990600" y="1981200"/>
            <a:ext cx="3124200" cy="2895600"/>
          </a:xfrm>
          <a:prstGeom prst="ellipse">
            <a:avLst/>
          </a:prstGeom>
          <a:solidFill>
            <a:srgbClr val="76E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1600200" y="4038600"/>
            <a:ext cx="838200" cy="914400"/>
          </a:xfrm>
          <a:prstGeom prst="ellipse">
            <a:avLst/>
          </a:prstGeom>
          <a:solidFill>
            <a:srgbClr val="FF7C8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1600200" y="2133600"/>
            <a:ext cx="838200" cy="9144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Towards Symbolic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" y="1752600"/>
            <a:ext cx="4572000" cy="381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295400" y="2438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676400" y="2590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219200" y="2667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752600" y="3276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2133600" y="2362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09800" y="2819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057400" y="3505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057400" y="4114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3200" y="2514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8194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28800" y="3886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905000" y="4648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3124200" y="2743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514600" y="3124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133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667000" y="4343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1143000" y="3810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295400" y="3962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9050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371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200400" y="4267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352800" y="4419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3048000" y="47244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46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3048000" y="3733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3886200" y="2895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/>
          <p:nvPr/>
        </p:nvSpPr>
        <p:spPr>
          <a:xfrm>
            <a:off x="3733800" y="4800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1981200" y="5257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29000" y="51816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4876800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038600" y="44958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4343400" y="50292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>
            <a:stCxn id="16" idx="6"/>
          </p:cNvCxnSpPr>
          <p:nvPr/>
        </p:nvCxnSpPr>
        <p:spPr>
          <a:xfrm>
            <a:off x="2179319" y="2385060"/>
            <a:ext cx="563881" cy="1295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6" idx="3"/>
            <a:endCxn id="17" idx="0"/>
          </p:cNvCxnSpPr>
          <p:nvPr/>
        </p:nvCxnSpPr>
        <p:spPr>
          <a:xfrm>
            <a:off x="2140295" y="2401224"/>
            <a:ext cx="92365" cy="4181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0" idx="1"/>
            <a:endCxn id="44" idx="4"/>
          </p:cNvCxnSpPr>
          <p:nvPr/>
        </p:nvCxnSpPr>
        <p:spPr>
          <a:xfrm flipH="1">
            <a:off x="3070860" y="4273895"/>
            <a:ext cx="136235" cy="4962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40" idx="1"/>
            <a:endCxn id="32" idx="6"/>
          </p:cNvCxnSpPr>
          <p:nvPr/>
        </p:nvCxnSpPr>
        <p:spPr>
          <a:xfrm flipH="1">
            <a:off x="2712719" y="4273895"/>
            <a:ext cx="494376" cy="923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40" idx="7"/>
            <a:endCxn id="41" idx="0"/>
          </p:cNvCxnSpPr>
          <p:nvPr/>
        </p:nvCxnSpPr>
        <p:spPr>
          <a:xfrm>
            <a:off x="3239424" y="4273895"/>
            <a:ext cx="136236" cy="1457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40" idx="1"/>
            <a:endCxn id="47" idx="5"/>
          </p:cNvCxnSpPr>
          <p:nvPr/>
        </p:nvCxnSpPr>
        <p:spPr>
          <a:xfrm flipH="1" flipV="1">
            <a:off x="3087024" y="3772824"/>
            <a:ext cx="120071" cy="5010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4" idx="1"/>
            <a:endCxn id="12" idx="4"/>
          </p:cNvCxnSpPr>
          <p:nvPr/>
        </p:nvCxnSpPr>
        <p:spPr>
          <a:xfrm flipV="1">
            <a:off x="1149695" y="3322319"/>
            <a:ext cx="625765" cy="4943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34" idx="3"/>
            <a:endCxn id="25" idx="3"/>
          </p:cNvCxnSpPr>
          <p:nvPr/>
        </p:nvCxnSpPr>
        <p:spPr>
          <a:xfrm>
            <a:off x="1149695" y="3849024"/>
            <a:ext cx="6858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362200" y="1905000"/>
            <a:ext cx="5293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</a:t>
            </a:r>
            <a:endParaRPr lang="en-US" sz="2000" dirty="0" smtClean="0">
              <a:solidFill>
                <a:srgbClr val="7030A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5257800" y="2057400"/>
            <a:ext cx="37230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states that are reachable and</a:t>
            </a:r>
          </a:p>
          <a:p>
            <a:r>
              <a:rPr lang="en-US" sz="2000" dirty="0" smtClean="0"/>
              <a:t>satisfy the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/>
          </a:p>
        </p:txBody>
      </p:sp>
      <p:cxnSp>
        <p:nvCxnSpPr>
          <p:cNvPr id="64" name="Straight Arrow Connector 63"/>
          <p:cNvCxnSpPr>
            <a:endCxn id="11" idx="5"/>
          </p:cNvCxnSpPr>
          <p:nvPr/>
        </p:nvCxnSpPr>
        <p:spPr>
          <a:xfrm flipH="1">
            <a:off x="1258224" y="2590800"/>
            <a:ext cx="418176" cy="115224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2" idx="4"/>
          </p:cNvCxnSpPr>
          <p:nvPr/>
        </p:nvCxnSpPr>
        <p:spPr>
          <a:xfrm>
            <a:off x="1219200" y="2667000"/>
            <a:ext cx="556260" cy="655319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endCxn id="25" idx="6"/>
          </p:cNvCxnSpPr>
          <p:nvPr/>
        </p:nvCxnSpPr>
        <p:spPr>
          <a:xfrm>
            <a:off x="1752600" y="3276600"/>
            <a:ext cx="121919" cy="63246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1828800" y="3886200"/>
            <a:ext cx="2286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057400" y="4114800"/>
            <a:ext cx="92365" cy="418176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1371600" y="4876800"/>
            <a:ext cx="1304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Property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257800" y="3124200"/>
            <a:ext cx="36408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set of reachable states using</a:t>
            </a:r>
          </a:p>
          <a:p>
            <a:r>
              <a:rPr lang="en-US" sz="2000" dirty="0" smtClean="0"/>
              <a:t>symbolic </a:t>
            </a:r>
            <a:r>
              <a:rPr lang="en-US" sz="2000" dirty="0" err="1" smtClean="0"/>
              <a:t>reachability</a:t>
            </a:r>
            <a:r>
              <a:rPr lang="en-US" sz="2000" dirty="0" smtClean="0"/>
              <a:t> algorithm, </a:t>
            </a:r>
          </a:p>
          <a:p>
            <a:r>
              <a:rPr lang="en-US" sz="2000" dirty="0" smtClean="0"/>
              <a:t>and intersect it with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/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42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59" grpId="0"/>
      <p:bldP spid="6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Core problem in symbolic search: Compute the post-image (i.e. the set of successors) of states in a given region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Post(A, Trans) = Rename(Exists(Conj(</a:t>
            </a:r>
            <a:r>
              <a:rPr lang="en-US" sz="2000" dirty="0" err="1" smtClean="0">
                <a:latin typeface="Comic Sans MS" pitchFamily="66" charset="0"/>
              </a:rPr>
              <a:t>A,Trans</a:t>
            </a:r>
            <a:r>
              <a:rPr lang="en-US" sz="2000" dirty="0" smtClean="0">
                <a:latin typeface="Comic Sans MS" pitchFamily="66" charset="0"/>
              </a:rPr>
              <a:t>),S), S’, 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Take conjunction of A and Trans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Project out the variables in S using existential quantification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Rename primed variables to get a region over 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52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BFS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144000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region Init over S and region Trans over S U S’, compute the region representing all reachable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Reach := Empty; /* States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New := Init; /* States not yet explored for outgoing transitions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(New) = 0 { 	/* while there are states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Reach :=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Reach,New</a:t>
            </a:r>
            <a:r>
              <a:rPr lang="en-US" sz="2000" dirty="0" smtClean="0">
                <a:latin typeface="Comic Sans MS" pitchFamily="66" charset="0"/>
              </a:rPr>
              <a:t>); /* add new states to reachable states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New := Diff(Post(</a:t>
            </a:r>
            <a:r>
              <a:rPr lang="en-US" sz="2000" dirty="0" err="1" smtClean="0">
                <a:latin typeface="Comic Sans MS" pitchFamily="66" charset="0"/>
              </a:rPr>
              <a:t>New,Trans</a:t>
            </a:r>
            <a:r>
              <a:rPr lang="en-US" sz="2000" dirty="0" smtClean="0">
                <a:latin typeface="Comic Sans MS" pitchFamily="66" charset="0"/>
              </a:rPr>
              <a:t>),Reach);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	/*These are states in post-image of New, but not 				previously found reachable, so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381000" y="5486400"/>
            <a:ext cx="86106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First phase of Symbolic Repeatability Check involves computing Reach</a:t>
            </a:r>
            <a:endParaRPr lang="en-US" sz="2000" dirty="0" smtClean="0">
              <a:solidFill>
                <a:srgbClr val="7030A0"/>
              </a:solidFill>
              <a:latin typeface="Comic Sans MS" pitchFamily="66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62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Base formula states a property of a single valuation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Trace: Infinite sequence of valuations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: (0,0), (1,1), (2,0), (3,1), (4,0), (5,1)…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’ : (0,0), (21,1), (13,1), (43,0) …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context of system specification and verification: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V can be set of state variables, and then a trace corresponds to a possible infinite execution of the system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V can be set of input and output variables, and then a trace corresponds to an observed input/output behavior of system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V can include all of state, input, and output variables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1885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609600" y="1143000"/>
            <a:ext cx="3733800" cy="35814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1066800" y="1752600"/>
            <a:ext cx="2590800" cy="2895600"/>
          </a:xfrm>
          <a:prstGeom prst="ellipse">
            <a:avLst/>
          </a:prstGeom>
          <a:solidFill>
            <a:srgbClr val="DAB6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1447800" y="2667000"/>
            <a:ext cx="1905000" cy="1295400"/>
          </a:xfrm>
          <a:prstGeom prst="round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505200" y="5029200"/>
            <a:ext cx="2732479" cy="40011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Recur0 = Reachable &amp; 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/>
          </a:p>
        </p:txBody>
      </p:sp>
      <p:sp>
        <p:nvSpPr>
          <p:cNvPr id="61" name="TextBox 60"/>
          <p:cNvSpPr txBox="1"/>
          <p:nvPr/>
        </p:nvSpPr>
        <p:spPr>
          <a:xfrm>
            <a:off x="1752600" y="4800600"/>
            <a:ext cx="1304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Property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dirty="0" smtClean="0">
              <a:solidFill>
                <a:srgbClr val="7030A0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 flipV="1">
            <a:off x="1752600" y="2819400"/>
            <a:ext cx="304800" cy="2286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 flipV="1">
            <a:off x="3048000" y="4419600"/>
            <a:ext cx="762000" cy="6096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4572000" y="1219200"/>
            <a:ext cx="41035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states s in Recur0 such that</a:t>
            </a:r>
          </a:p>
          <a:p>
            <a:r>
              <a:rPr lang="en-US" sz="2000" dirty="0" smtClean="0"/>
              <a:t>from s there is a path with 1 or more </a:t>
            </a:r>
          </a:p>
          <a:p>
            <a:r>
              <a:rPr lang="en-US" sz="2000" dirty="0" smtClean="0"/>
              <a:t>transitions to some state in Recur0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3810000" y="4191000"/>
            <a:ext cx="5257800" cy="40011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Recur1 = Reachable &amp;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&amp; Next Eventually</a:t>
            </a:r>
            <a:r>
              <a:rPr lang="en-US" sz="2000" dirty="0" smtClean="0">
                <a:latin typeface="Symbol" pitchFamily="18" charset="2"/>
              </a:rPr>
              <a:t> j</a:t>
            </a:r>
            <a:r>
              <a:rPr lang="en-US" sz="2000" dirty="0" smtClean="0"/>
              <a:t>   </a:t>
            </a:r>
            <a:r>
              <a:rPr lang="en-US" sz="2000" dirty="0" smtClean="0">
                <a:latin typeface="Symbol" pitchFamily="18" charset="2"/>
              </a:rPr>
              <a:t>  </a:t>
            </a:r>
            <a:endParaRPr lang="en-US" sz="2000" dirty="0" smtClean="0"/>
          </a:p>
        </p:txBody>
      </p:sp>
      <p:cxnSp>
        <p:nvCxnSpPr>
          <p:cNvPr id="87" name="Straight Arrow Connector 86"/>
          <p:cNvCxnSpPr/>
          <p:nvPr/>
        </p:nvCxnSpPr>
        <p:spPr>
          <a:xfrm flipH="1" flipV="1">
            <a:off x="3352800" y="3581400"/>
            <a:ext cx="762000" cy="6096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 flipV="1">
            <a:off x="2057400" y="2743200"/>
            <a:ext cx="228600" cy="762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>
            <a:off x="2286000" y="2743200"/>
            <a:ext cx="3810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2667000" y="2743200"/>
            <a:ext cx="457200" cy="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3124200" y="2133600"/>
            <a:ext cx="533400" cy="6096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3657600" y="2133600"/>
            <a:ext cx="3048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3810000" y="2895600"/>
            <a:ext cx="76200" cy="3048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H="1">
            <a:off x="3810000" y="2438400"/>
            <a:ext cx="152400" cy="4572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 flipH="1">
            <a:off x="3429000" y="3200400"/>
            <a:ext cx="457200" cy="152400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>
            <a:off x="4648200" y="2514600"/>
            <a:ext cx="37719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Repeat to get Recur2 from Recur1</a:t>
            </a:r>
          </a:p>
        </p:txBody>
      </p:sp>
      <p:sp>
        <p:nvSpPr>
          <p:cNvPr id="109" name="Oval 108"/>
          <p:cNvSpPr/>
          <p:nvPr/>
        </p:nvSpPr>
        <p:spPr>
          <a:xfrm>
            <a:off x="1905000" y="2895600"/>
            <a:ext cx="1066800" cy="685800"/>
          </a:xfrm>
          <a:prstGeom prst="ellipse">
            <a:avLst/>
          </a:prstGeom>
          <a:gradFill flip="none" rotWithShape="1">
            <a:gsLst>
              <a:gs pos="0">
                <a:srgbClr val="FF7C80">
                  <a:tint val="66000"/>
                  <a:satMod val="160000"/>
                </a:srgbClr>
              </a:gs>
              <a:gs pos="50000">
                <a:srgbClr val="FF7C80">
                  <a:tint val="44500"/>
                  <a:satMod val="160000"/>
                </a:srgbClr>
              </a:gs>
              <a:gs pos="100000">
                <a:srgbClr val="FF7C8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4419600" y="3124200"/>
            <a:ext cx="4572000" cy="70788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Recur2 = Reachable &amp;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&amp; </a:t>
            </a:r>
          </a:p>
          <a:p>
            <a:r>
              <a:rPr lang="en-US" sz="2000" dirty="0" smtClean="0"/>
              <a:t>Next Eventually  (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&amp; Next Eventually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/>
              <a:t> ) </a:t>
            </a:r>
            <a:r>
              <a:rPr lang="en-US" sz="2000" dirty="0" smtClean="0">
                <a:latin typeface="Symbol" pitchFamily="18" charset="2"/>
              </a:rPr>
              <a:t>  </a:t>
            </a:r>
            <a:endParaRPr lang="en-US" sz="2000" dirty="0" smtClean="0"/>
          </a:p>
        </p:txBody>
      </p:sp>
      <p:cxnSp>
        <p:nvCxnSpPr>
          <p:cNvPr id="111" name="Straight Arrow Connector 110"/>
          <p:cNvCxnSpPr/>
          <p:nvPr/>
        </p:nvCxnSpPr>
        <p:spPr>
          <a:xfrm flipH="1" flipV="1">
            <a:off x="2895600" y="3352800"/>
            <a:ext cx="1524000" cy="152400"/>
          </a:xfrm>
          <a:prstGeom prst="straightConnector1">
            <a:avLst/>
          </a:prstGeom>
          <a:ln w="254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>
            <a:off x="381000" y="5638800"/>
            <a:ext cx="3703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Repeat to get Recur</a:t>
            </a:r>
            <a:r>
              <a:rPr lang="en-US" sz="2000" baseline="-25000" dirty="0" smtClean="0"/>
              <a:t>i+1</a:t>
            </a:r>
            <a:r>
              <a:rPr lang="en-US" sz="2000" dirty="0" smtClean="0"/>
              <a:t> from </a:t>
            </a:r>
            <a:r>
              <a:rPr lang="en-US" sz="2000" dirty="0" err="1" smtClean="0"/>
              <a:t>Recur</a:t>
            </a:r>
            <a:r>
              <a:rPr lang="en-US" sz="2000" baseline="-25000" dirty="0" err="1" smtClean="0"/>
              <a:t>i</a:t>
            </a:r>
            <a:endParaRPr lang="en-US" sz="2000" dirty="0" smtClean="0"/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72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5" grpId="0" animBg="1"/>
      <p:bldP spid="59" grpId="0" animBg="1"/>
      <p:bldP spid="81" grpId="0"/>
      <p:bldP spid="86" grpId="0" animBg="1"/>
      <p:bldP spid="108" grpId="0"/>
      <p:bldP spid="109" grpId="0" animBg="1"/>
      <p:bldP spid="110" grpId="0" animBg="1"/>
      <p:bldP spid="115" grpId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/>
          <p:cNvSpPr/>
          <p:nvPr/>
        </p:nvSpPr>
        <p:spPr>
          <a:xfrm>
            <a:off x="609600" y="1143000"/>
            <a:ext cx="3733800" cy="35814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1066800" y="1752600"/>
            <a:ext cx="2590800" cy="2895600"/>
          </a:xfrm>
          <a:prstGeom prst="ellipse">
            <a:avLst/>
          </a:prstGeom>
          <a:solidFill>
            <a:srgbClr val="DAB6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1447800" y="2667000"/>
            <a:ext cx="1905000" cy="1295400"/>
          </a:xfrm>
          <a:prstGeom prst="roundRect">
            <a:avLst/>
          </a:prstGeo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1905000" y="2895600"/>
            <a:ext cx="1066800" cy="685800"/>
          </a:xfrm>
          <a:prstGeom prst="ellipse">
            <a:avLst/>
          </a:prstGeom>
          <a:gradFill flip="none" rotWithShape="1">
            <a:gsLst>
              <a:gs pos="0">
                <a:srgbClr val="FF7C80">
                  <a:tint val="66000"/>
                  <a:satMod val="160000"/>
                </a:srgbClr>
              </a:gs>
              <a:gs pos="50000">
                <a:srgbClr val="FF7C80">
                  <a:tint val="44500"/>
                  <a:satMod val="160000"/>
                </a:srgbClr>
              </a:gs>
              <a:gs pos="100000">
                <a:srgbClr val="FF7C8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/>
          <p:cNvSpPr txBox="1"/>
          <p:nvPr/>
        </p:nvSpPr>
        <p:spPr>
          <a:xfrm>
            <a:off x="4538316" y="3733800"/>
            <a:ext cx="4539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What can we conclude if  Recur</a:t>
            </a:r>
            <a:r>
              <a:rPr lang="en-US" sz="2000" baseline="-25000" dirty="0" smtClean="0"/>
              <a:t>i+1</a:t>
            </a:r>
            <a:r>
              <a:rPr lang="en-US" sz="2000" dirty="0" smtClean="0"/>
              <a:t> = </a:t>
            </a:r>
            <a:r>
              <a:rPr lang="en-US" sz="2000" dirty="0" err="1" smtClean="0"/>
              <a:t>Recur</a:t>
            </a:r>
            <a:r>
              <a:rPr lang="en-US" sz="2000" baseline="-25000" dirty="0" err="1" smtClean="0"/>
              <a:t>i</a:t>
            </a:r>
            <a:endParaRPr lang="en-US" sz="2000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4538316" y="2667000"/>
            <a:ext cx="46056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What can we conclude if  Recur</a:t>
            </a:r>
            <a:r>
              <a:rPr lang="en-US" sz="2000" baseline="-25000" dirty="0" smtClean="0"/>
              <a:t>i+1</a:t>
            </a:r>
            <a:r>
              <a:rPr lang="en-US" sz="2000" dirty="0" smtClean="0"/>
              <a:t> is empty</a:t>
            </a:r>
          </a:p>
        </p:txBody>
      </p:sp>
      <p:sp>
        <p:nvSpPr>
          <p:cNvPr id="30" name="Oval 29"/>
          <p:cNvSpPr/>
          <p:nvPr/>
        </p:nvSpPr>
        <p:spPr>
          <a:xfrm>
            <a:off x="2286000" y="3200400"/>
            <a:ext cx="4572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83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29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Check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067800" cy="541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step: Given a region A, find the sub-region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{ s in A | there exists t in A that is reachable from s in &gt;=1 transitions}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Recall: To compute states reachable from Init, we repeatedly apply Post-image operator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Symmetrically, to find from which states A is reachable, we can repeatedly apply pre-image operator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get desired result, intersect this set with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93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Pre-Image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066800"/>
            <a:ext cx="9144000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Pre-image of a region A = Set of predecessors of states in A Pre(</a:t>
            </a:r>
            <a:r>
              <a:rPr lang="en-US" sz="2000" dirty="0" err="1" smtClean="0">
                <a:latin typeface="Comic Sans MS" pitchFamily="66" charset="0"/>
              </a:rPr>
              <a:t>A,Trans</a:t>
            </a:r>
            <a:r>
              <a:rPr lang="en-US" sz="2000" dirty="0" smtClean="0">
                <a:latin typeface="Comic Sans MS" pitchFamily="66" charset="0"/>
              </a:rPr>
              <a:t>) = { s | there exists a state t in A </a:t>
            </a:r>
            <a:r>
              <a:rPr lang="en-US" sz="2000" dirty="0" err="1" smtClean="0">
                <a:latin typeface="Comic Sans MS" pitchFamily="66" charset="0"/>
              </a:rPr>
              <a:t>s.t</a:t>
            </a:r>
            <a:r>
              <a:rPr lang="en-US" sz="2000" dirty="0" smtClean="0">
                <a:latin typeface="Comic Sans MS" pitchFamily="66" charset="0"/>
              </a:rPr>
              <a:t>. s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t is a transition}</a:t>
            </a: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Pre(A, Trans) = Exists(Conj(Rename(A,S,S’),Trans),S’)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Rename variables in A to primed copies to get a region over S’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Take conjunction of the result with Trans (this captures the set of transitions whose target states belong to A)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Project out the variables in S’ using existential quantification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03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Repeatability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44000" cy="541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Phase 1: Compute Reach  as shown before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Recur := Conj(Reach,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); /* Potential candidate states for cycle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(Recur) = 0 { /* while there are potential candidates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    /* Compute from which states Recur is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Reach := Empty;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New := Pre(Recur, Trans); /*Ensure at least one transition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     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(New)=0 {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	Reach :=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Reach,New</a:t>
            </a:r>
            <a:r>
              <a:rPr lang="en-US" sz="2000" dirty="0" smtClean="0">
                <a:latin typeface="Comic Sans MS" pitchFamily="66" charset="0"/>
              </a:rPr>
              <a:t>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      	if </a:t>
            </a:r>
            <a:r>
              <a:rPr lang="en-US" sz="2000" dirty="0" err="1" smtClean="0">
                <a:latin typeface="Comic Sans MS" pitchFamily="66" charset="0"/>
              </a:rPr>
              <a:t>IsSubset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Recur,Reach</a:t>
            </a:r>
            <a:r>
              <a:rPr lang="en-US" sz="2000" dirty="0" smtClean="0">
                <a:latin typeface="Comic Sans MS" pitchFamily="66" charset="0"/>
              </a:rPr>
              <a:t>)=1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  then return 1; /*Recur won’t change; Property repeatable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New := Diff(Pre(</a:t>
            </a:r>
            <a:r>
              <a:rPr lang="en-US" sz="2000" dirty="0" err="1" smtClean="0">
                <a:latin typeface="Comic Sans MS" pitchFamily="66" charset="0"/>
              </a:rPr>
              <a:t>New,Trans</a:t>
            </a:r>
            <a:r>
              <a:rPr lang="en-US" sz="2000" dirty="0" smtClean="0">
                <a:latin typeface="Comic Sans MS" pitchFamily="66" charset="0"/>
              </a:rPr>
              <a:t>),Reach);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       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Recur := Conj(Recur, Reach); /* Subset from which Recur is reachable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};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 return 0. /* No execution with property repeating */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13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0" name="Straight Arrow Connector 9"/>
          <p:cNvCxnSpPr>
            <a:endCxn id="14" idx="1"/>
          </p:cNvCxnSpPr>
          <p:nvPr/>
        </p:nvCxnSpPr>
        <p:spPr>
          <a:xfrm flipH="1">
            <a:off x="3666845" y="1981200"/>
            <a:ext cx="809366" cy="75804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11"/>
          <p:cNvGrpSpPr/>
          <p:nvPr/>
        </p:nvGrpSpPr>
        <p:grpSpPr>
          <a:xfrm>
            <a:off x="4419600" y="1600200"/>
            <a:ext cx="457200" cy="493331"/>
            <a:chOff x="2743200" y="1828800"/>
            <a:chExt cx="457200" cy="493331"/>
          </a:xfrm>
        </p:grpSpPr>
        <p:sp>
          <p:nvSpPr>
            <p:cNvPr id="8" name="Oval 7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96912" y="1906188"/>
              <a:ext cx="3497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 </a:t>
              </a:r>
              <a:endParaRPr lang="en-US" sz="1600" dirty="0"/>
            </a:p>
          </p:txBody>
        </p:sp>
      </p:grpSp>
      <p:grpSp>
        <p:nvGrpSpPr>
          <p:cNvPr id="4" name="Group 12"/>
          <p:cNvGrpSpPr/>
          <p:nvPr/>
        </p:nvGrpSpPr>
        <p:grpSpPr>
          <a:xfrm>
            <a:off x="3276600" y="2667000"/>
            <a:ext cx="457200" cy="493331"/>
            <a:chOff x="2743200" y="1828800"/>
            <a:chExt cx="457200" cy="493331"/>
          </a:xfrm>
        </p:grpSpPr>
        <p:sp>
          <p:nvSpPr>
            <p:cNvPr id="14" name="Oval 13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96912" y="1906188"/>
              <a:ext cx="3433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0000"/>
                  </a:solidFill>
                </a:rPr>
                <a:t>B</a:t>
              </a:r>
              <a:r>
                <a:rPr lang="en-US" sz="1600" dirty="0" smtClean="0"/>
                <a:t> </a:t>
              </a:r>
              <a:endParaRPr lang="en-US" sz="1600" dirty="0"/>
            </a:p>
          </p:txBody>
        </p:sp>
      </p:grpSp>
      <p:grpSp>
        <p:nvGrpSpPr>
          <p:cNvPr id="5" name="Group 15"/>
          <p:cNvGrpSpPr/>
          <p:nvPr/>
        </p:nvGrpSpPr>
        <p:grpSpPr>
          <a:xfrm>
            <a:off x="3276600" y="3657600"/>
            <a:ext cx="457200" cy="493331"/>
            <a:chOff x="2743200" y="1828800"/>
            <a:chExt cx="457200" cy="493331"/>
          </a:xfrm>
        </p:grpSpPr>
        <p:sp>
          <p:nvSpPr>
            <p:cNvPr id="17" name="Oval 16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96912" y="1906188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 </a:t>
              </a:r>
              <a:endParaRPr lang="en-US" sz="1600" dirty="0"/>
            </a:p>
          </p:txBody>
        </p:sp>
      </p:grpSp>
      <p:grpSp>
        <p:nvGrpSpPr>
          <p:cNvPr id="6" name="Group 18"/>
          <p:cNvGrpSpPr/>
          <p:nvPr/>
        </p:nvGrpSpPr>
        <p:grpSpPr>
          <a:xfrm>
            <a:off x="4991100" y="2590800"/>
            <a:ext cx="457200" cy="493331"/>
            <a:chOff x="2743200" y="1828800"/>
            <a:chExt cx="457200" cy="493331"/>
          </a:xfrm>
        </p:grpSpPr>
        <p:sp>
          <p:nvSpPr>
            <p:cNvPr id="20" name="Oval 19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796912" y="1906188"/>
              <a:ext cx="3401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C </a:t>
              </a:r>
              <a:endParaRPr lang="en-US" sz="1600" dirty="0"/>
            </a:p>
          </p:txBody>
        </p:sp>
      </p:grpSp>
      <p:grpSp>
        <p:nvGrpSpPr>
          <p:cNvPr id="7" name="Group 21"/>
          <p:cNvGrpSpPr/>
          <p:nvPr/>
        </p:nvGrpSpPr>
        <p:grpSpPr>
          <a:xfrm>
            <a:off x="4991100" y="3657600"/>
            <a:ext cx="457200" cy="493331"/>
            <a:chOff x="2743200" y="1828800"/>
            <a:chExt cx="457200" cy="493331"/>
          </a:xfrm>
        </p:grpSpPr>
        <p:sp>
          <p:nvSpPr>
            <p:cNvPr id="23" name="Oval 22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796912" y="1906188"/>
              <a:ext cx="3321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0000"/>
                  </a:solidFill>
                </a:rPr>
                <a:t>E</a:t>
              </a:r>
              <a:r>
                <a:rPr lang="en-US" sz="1600" dirty="0" smtClean="0"/>
                <a:t> </a:t>
              </a:r>
              <a:endParaRPr lang="en-US" sz="1600" dirty="0"/>
            </a:p>
          </p:txBody>
        </p:sp>
      </p:grpSp>
      <p:grpSp>
        <p:nvGrpSpPr>
          <p:cNvPr id="9" name="Group 24"/>
          <p:cNvGrpSpPr/>
          <p:nvPr/>
        </p:nvGrpSpPr>
        <p:grpSpPr>
          <a:xfrm>
            <a:off x="3276600" y="4724400"/>
            <a:ext cx="457200" cy="493331"/>
            <a:chOff x="2743200" y="1828800"/>
            <a:chExt cx="457200" cy="493331"/>
          </a:xfrm>
        </p:grpSpPr>
        <p:sp>
          <p:nvSpPr>
            <p:cNvPr id="26" name="Oval 25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96912" y="1906188"/>
              <a:ext cx="3257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F </a:t>
              </a:r>
              <a:endParaRPr lang="en-US" sz="1600" dirty="0"/>
            </a:p>
          </p:txBody>
        </p:sp>
      </p:grpSp>
      <p:cxnSp>
        <p:nvCxnSpPr>
          <p:cNvPr id="29" name="Straight Arrow Connector 28"/>
          <p:cNvCxnSpPr>
            <a:stCxn id="14" idx="4"/>
          </p:cNvCxnSpPr>
          <p:nvPr/>
        </p:nvCxnSpPr>
        <p:spPr>
          <a:xfrm>
            <a:off x="3505200" y="3160331"/>
            <a:ext cx="14417" cy="4972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352800" y="4114800"/>
            <a:ext cx="0" cy="685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6" idx="1"/>
            <a:endCxn id="17" idx="3"/>
          </p:cNvCxnSpPr>
          <p:nvPr/>
        </p:nvCxnSpPr>
        <p:spPr>
          <a:xfrm flipV="1">
            <a:off x="3666845" y="4078684"/>
            <a:ext cx="0" cy="71796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0" idx="4"/>
            <a:endCxn id="23" idx="0"/>
          </p:cNvCxnSpPr>
          <p:nvPr/>
        </p:nvCxnSpPr>
        <p:spPr>
          <a:xfrm>
            <a:off x="5219700" y="3084131"/>
            <a:ext cx="0" cy="57346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26" idx="2"/>
          </p:cNvCxnSpPr>
          <p:nvPr/>
        </p:nvCxnSpPr>
        <p:spPr>
          <a:xfrm flipH="1">
            <a:off x="3733800" y="4114800"/>
            <a:ext cx="1371600" cy="8562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14" idx="2"/>
          </p:cNvCxnSpPr>
          <p:nvPr/>
        </p:nvCxnSpPr>
        <p:spPr>
          <a:xfrm flipH="1">
            <a:off x="3733800" y="2895600"/>
            <a:ext cx="1219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endCxn id="8" idx="6"/>
          </p:cNvCxnSpPr>
          <p:nvPr/>
        </p:nvCxnSpPr>
        <p:spPr>
          <a:xfrm>
            <a:off x="3962400" y="1828800"/>
            <a:ext cx="457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20" idx="0"/>
          </p:cNvCxnSpPr>
          <p:nvPr/>
        </p:nvCxnSpPr>
        <p:spPr>
          <a:xfrm>
            <a:off x="4800600" y="1981200"/>
            <a:ext cx="419100" cy="609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rc 51"/>
          <p:cNvSpPr/>
          <p:nvPr/>
        </p:nvSpPr>
        <p:spPr>
          <a:xfrm rot="5400000" flipH="1">
            <a:off x="4152900" y="2247900"/>
            <a:ext cx="1981200" cy="990600"/>
          </a:xfrm>
          <a:prstGeom prst="arc">
            <a:avLst>
              <a:gd name="adj1" fmla="val 11531620"/>
              <a:gd name="adj2" fmla="val 1110315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21"/>
          <p:cNvGrpSpPr/>
          <p:nvPr/>
        </p:nvGrpSpPr>
        <p:grpSpPr>
          <a:xfrm>
            <a:off x="4953000" y="4800600"/>
            <a:ext cx="457200" cy="493331"/>
            <a:chOff x="2743200" y="1828800"/>
            <a:chExt cx="457200" cy="493331"/>
          </a:xfrm>
        </p:grpSpPr>
        <p:sp>
          <p:nvSpPr>
            <p:cNvPr id="42" name="Oval 41"/>
            <p:cNvSpPr/>
            <p:nvPr/>
          </p:nvSpPr>
          <p:spPr>
            <a:xfrm flipH="1">
              <a:off x="2743200" y="1828800"/>
              <a:ext cx="457200" cy="493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96912" y="1906188"/>
              <a:ext cx="3593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FF0000"/>
                  </a:solidFill>
                </a:rPr>
                <a:t>H</a:t>
              </a:r>
              <a:r>
                <a:rPr lang="en-US" sz="1600" dirty="0" smtClean="0"/>
                <a:t> </a:t>
              </a:r>
              <a:endParaRPr lang="en-US" sz="1600" dirty="0"/>
            </a:p>
          </p:txBody>
        </p:sp>
      </p:grpSp>
      <p:cxnSp>
        <p:nvCxnSpPr>
          <p:cNvPr id="45" name="Straight Arrow Connector 44"/>
          <p:cNvCxnSpPr/>
          <p:nvPr/>
        </p:nvCxnSpPr>
        <p:spPr>
          <a:xfrm flipH="1">
            <a:off x="3733800" y="5029200"/>
            <a:ext cx="1219200" cy="1806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Arc 46"/>
          <p:cNvSpPr/>
          <p:nvPr/>
        </p:nvSpPr>
        <p:spPr>
          <a:xfrm rot="5400000" flipH="1">
            <a:off x="4991100" y="4381500"/>
            <a:ext cx="381000" cy="457200"/>
          </a:xfrm>
          <a:prstGeom prst="arc">
            <a:avLst>
              <a:gd name="adj1" fmla="val 11531620"/>
              <a:gd name="adj2" fmla="val 10378956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4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Analysis of Symbolic Repeatability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44000" cy="4191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 (1): If there is a reachable state s that satisfies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and there is an infinite execution starting in s satisfying Repeatedly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then s will always stay in Recur (and thus, Recur cannot get empty)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 (2): If inner loop finds that from every state in Recur, some state in Recur is reachable with &gt;=1 transitions, then indeed there is an infinite execution satisfying Repeatedly </a:t>
            </a:r>
            <a:r>
              <a:rPr lang="en-US" sz="2000" dirty="0" smtClean="0">
                <a:latin typeface="Symbol" pitchFamily="18" charset="2"/>
              </a:rPr>
              <a:t>j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Algorithm is sound: cannot give wrong answers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transition system has n reachable states of which k satisfy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, then algorithm terminates with O(</a:t>
            </a:r>
            <a:r>
              <a:rPr lang="en-US" sz="2000" dirty="0" err="1" smtClean="0">
                <a:latin typeface="Comic Sans MS" pitchFamily="66" charset="0"/>
              </a:rPr>
              <a:t>nk</a:t>
            </a:r>
            <a:r>
              <a:rPr lang="en-US" sz="2000" dirty="0" smtClean="0">
                <a:latin typeface="Comic Sans MS" pitchFamily="66" charset="0"/>
              </a:rPr>
              <a:t>) region operations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practice, depends on how effective is data structure for regions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34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LTL Basics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Base formula states a property of a single valuation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Trace: Infinite sequence of valuations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LTL formula is evaluated with respect to a trace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LTL formulas are built from base formulas using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Logical connectives  (&amp;, |,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, ~)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Temporal operators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A 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satisfies a base formula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if </a:t>
            </a:r>
            <a:r>
              <a:rPr lang="en-US" sz="2000" dirty="0" smtClean="0">
                <a:latin typeface="Comic Sans MS" pitchFamily="66" charset="0"/>
              </a:rPr>
              <a:t>q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|=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27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18859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Always Operator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9376" y="110979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means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holds at all times</a:t>
            </a:r>
          </a:p>
          <a:p>
            <a:pPr marL="342900" lvl="0" indent="-3429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Trace </a:t>
            </a:r>
            <a:r>
              <a:rPr lang="en-US" sz="2000" dirty="0" smtClean="0">
                <a:latin typeface="Symbol" panose="05050102010706020507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= q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q</a:t>
            </a:r>
            <a:r>
              <a:rPr lang="en-US" sz="2000" baseline="-25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, …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if for all j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q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|=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trace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x:  0     1     2      3      4     5  …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y:  0     1     0      1       0     1  …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indent="-342900">
              <a:lnSpc>
                <a:spcPct val="150000"/>
              </a:lnSpc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not satisfy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[ even(x)]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</a:rPr>
              <a:t>Always [ y=0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 even(x) ]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solidFill>
                <a:srgbClr val="7030A0"/>
              </a:solidFill>
              <a:latin typeface="Comic Sans MS" pitchFamily="66" charset="0"/>
              <a:sym typeface="Wingdings" panose="05000000000000000000" pitchFamily="2" charset="2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State property </a:t>
            </a:r>
            <a:r>
              <a:rPr lang="en-US" sz="2000" dirty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an invariant of a transition system T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iff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every infinite execution of T satisfies </a:t>
            </a:r>
            <a:r>
              <a:rPr lang="en-US" sz="2000" dirty="0" smtClean="0">
                <a:solidFill>
                  <a:srgbClr val="7030A0"/>
                </a:solidFill>
                <a:latin typeface="Comic Sans MS" pitchFamily="66" charset="0"/>
                <a:sym typeface="Wingdings" panose="05000000000000000000" pitchFamily="2" charset="2"/>
              </a:rPr>
              <a:t>Always </a:t>
            </a:r>
            <a:r>
              <a:rPr lang="en-US" sz="2000" dirty="0" smtClean="0">
                <a:solidFill>
                  <a:srgbClr val="7030A0"/>
                </a:solidFill>
                <a:latin typeface="Symbol" panose="05050102010706020507" pitchFamily="18" charset="2"/>
              </a:rPr>
              <a:t>j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</a:t>
              </a:r>
              <a:r>
                <a:rPr lang="en-US" sz="1600" dirty="0" err="1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Liveness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 Requirements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1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29322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24340</TotalTime>
  <Words>5919</Words>
  <Application>Microsoft Office PowerPoint</Application>
  <PresentationFormat>On-screen Show (4:3)</PresentationFormat>
  <Paragraphs>963</Paragraphs>
  <Slides>76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78" baseType="lpstr">
      <vt:lpstr>Office Theme</vt:lpstr>
      <vt:lpstr>Acrobat Document</vt:lpstr>
      <vt:lpstr> Principles of Cyber-Physical Systems  Chapter 5: Liveness Requirements</vt:lpstr>
      <vt:lpstr>Formal Verification</vt:lpstr>
      <vt:lpstr>Recap: Safety Requirements</vt:lpstr>
      <vt:lpstr>Liveness Requirements</vt:lpstr>
      <vt:lpstr>Temporal Logic</vt:lpstr>
      <vt:lpstr>Valuations and Base Formulas</vt:lpstr>
      <vt:lpstr>Traces</vt:lpstr>
      <vt:lpstr>LTL Basics</vt:lpstr>
      <vt:lpstr>Always Operator</vt:lpstr>
      <vt:lpstr>Eventually Operator</vt:lpstr>
      <vt:lpstr>Next Operator</vt:lpstr>
      <vt:lpstr>Until Operator</vt:lpstr>
      <vt:lpstr>Nested Operators</vt:lpstr>
      <vt:lpstr>Multiple Eventualities</vt:lpstr>
      <vt:lpstr>Recurrence and Persistence</vt:lpstr>
      <vt:lpstr>Examples</vt:lpstr>
      <vt:lpstr>Requirements-based Design</vt:lpstr>
      <vt:lpstr>Leader Election</vt:lpstr>
      <vt:lpstr>Railroad Controller</vt:lpstr>
      <vt:lpstr>Railroad Controller</vt:lpstr>
      <vt:lpstr>LTL Recap</vt:lpstr>
      <vt:lpstr>Temporal Implications and Equivalences</vt:lpstr>
      <vt:lpstr>Temporal Implications and Equivalences</vt:lpstr>
      <vt:lpstr>Logical Connectives and Temporal Operators</vt:lpstr>
      <vt:lpstr>Logical Connectives and Temporal Operators</vt:lpstr>
      <vt:lpstr>Logical Connectives and Temporal Operators</vt:lpstr>
      <vt:lpstr>Back to Fairness</vt:lpstr>
      <vt:lpstr>Encoding Weak Fairness in LTL </vt:lpstr>
      <vt:lpstr>Checking Requirements under Weak Fairness in LTL </vt:lpstr>
      <vt:lpstr>Encoding Strong Fairness in LTL </vt:lpstr>
      <vt:lpstr>Model Checking</vt:lpstr>
      <vt:lpstr>Buchi Automata</vt:lpstr>
      <vt:lpstr>Buchi Automaton: Example 1</vt:lpstr>
      <vt:lpstr>Buchi Automaton: Example 2</vt:lpstr>
      <vt:lpstr>Buchi Automaton: Example 3</vt:lpstr>
      <vt:lpstr>Buchi Automaton: Example 4</vt:lpstr>
      <vt:lpstr>Buchi Automaton M Definition</vt:lpstr>
      <vt:lpstr>Buchi Automata: More Examples</vt:lpstr>
      <vt:lpstr>Buchi Automata Examples</vt:lpstr>
      <vt:lpstr>Nondeterministic Buchi Automaton</vt:lpstr>
      <vt:lpstr>Omega-Regular Languages</vt:lpstr>
      <vt:lpstr>Safety Monitors</vt:lpstr>
      <vt:lpstr>Buchi Monitors</vt:lpstr>
      <vt:lpstr>Example Buchi Monitor</vt:lpstr>
      <vt:lpstr>From LTL to Buchi Automata</vt:lpstr>
      <vt:lpstr>Tableau Construction Example</vt:lpstr>
      <vt:lpstr>Tableau Construction Example</vt:lpstr>
      <vt:lpstr>Tableau Construction Example</vt:lpstr>
      <vt:lpstr>Tableau Construction Example</vt:lpstr>
      <vt:lpstr>Tableau Construction Example</vt:lpstr>
      <vt:lpstr>Tableau Construction Overview</vt:lpstr>
      <vt:lpstr>Formal Construction</vt:lpstr>
      <vt:lpstr>Tableau States</vt:lpstr>
      <vt:lpstr>Example Construction</vt:lpstr>
      <vt:lpstr>Tableau Construction Continued</vt:lpstr>
      <vt:lpstr>Example Construction Continued</vt:lpstr>
      <vt:lpstr>Tableau Construction: Acceptance</vt:lpstr>
      <vt:lpstr>Example Construction Continued</vt:lpstr>
      <vt:lpstr>Example Tableau Construction</vt:lpstr>
      <vt:lpstr>Tableau Construction: Acceptance</vt:lpstr>
      <vt:lpstr>Handling Acceptance</vt:lpstr>
      <vt:lpstr>Tableau Construction: Summary</vt:lpstr>
      <vt:lpstr>Reachability Problem for Transition Systems</vt:lpstr>
      <vt:lpstr>Repeatable Property for Transition Systems</vt:lpstr>
      <vt:lpstr>Repeatability Problem for Transition Systems</vt:lpstr>
      <vt:lpstr>Recap: Symbolic Transition Systems</vt:lpstr>
      <vt:lpstr>Towards Symbolic Algorithm</vt:lpstr>
      <vt:lpstr>Symbolic Image Computation</vt:lpstr>
      <vt:lpstr>Symbolic BFS Algorithm</vt:lpstr>
      <vt:lpstr>Symbolic Repeatability Check</vt:lpstr>
      <vt:lpstr>Symbolic Repeatability Check</vt:lpstr>
      <vt:lpstr>Symbolic Repeatability Check</vt:lpstr>
      <vt:lpstr>Symbolic Pre-Image Computation</vt:lpstr>
      <vt:lpstr>Symbolic Repeatability Algorithm</vt:lpstr>
      <vt:lpstr>Example</vt:lpstr>
      <vt:lpstr>Analysis of Symbolic Repeatability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alur</cp:lastModifiedBy>
  <cp:revision>653</cp:revision>
  <dcterms:created xsi:type="dcterms:W3CDTF">2014-01-14T17:55:37Z</dcterms:created>
  <dcterms:modified xsi:type="dcterms:W3CDTF">2015-05-13T20:59:11Z</dcterms:modified>
</cp:coreProperties>
</file>